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34"/>
  </p:notesMasterIdLst>
  <p:sldIdLst>
    <p:sldId id="284" r:id="rId2"/>
    <p:sldId id="297" r:id="rId3"/>
    <p:sldId id="285" r:id="rId4"/>
    <p:sldId id="257" r:id="rId5"/>
    <p:sldId id="258" r:id="rId6"/>
    <p:sldId id="261" r:id="rId7"/>
    <p:sldId id="262" r:id="rId8"/>
    <p:sldId id="286" r:id="rId9"/>
    <p:sldId id="290" r:id="rId10"/>
    <p:sldId id="264" r:id="rId11"/>
    <p:sldId id="291" r:id="rId12"/>
    <p:sldId id="292" r:id="rId13"/>
    <p:sldId id="265" r:id="rId14"/>
    <p:sldId id="266" r:id="rId15"/>
    <p:sldId id="267" r:id="rId16"/>
    <p:sldId id="268" r:id="rId17"/>
    <p:sldId id="269" r:id="rId18"/>
    <p:sldId id="270" r:id="rId19"/>
    <p:sldId id="271" r:id="rId20"/>
    <p:sldId id="273" r:id="rId21"/>
    <p:sldId id="274" r:id="rId22"/>
    <p:sldId id="293" r:id="rId23"/>
    <p:sldId id="294" r:id="rId24"/>
    <p:sldId id="295" r:id="rId25"/>
    <p:sldId id="276" r:id="rId26"/>
    <p:sldId id="277" r:id="rId27"/>
    <p:sldId id="278" r:id="rId28"/>
    <p:sldId id="279" r:id="rId29"/>
    <p:sldId id="280" r:id="rId30"/>
    <p:sldId id="281" r:id="rId31"/>
    <p:sldId id="282"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314"/>
    <p:restoredTop sz="88455" autoAdjust="0"/>
  </p:normalViewPr>
  <p:slideViewPr>
    <p:cSldViewPr snapToGrid="0" snapToObjects="1">
      <p:cViewPr varScale="1">
        <p:scale>
          <a:sx n="73" d="100"/>
          <a:sy n="73" d="100"/>
        </p:scale>
        <p:origin x="-12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mn-MN" sz="1400" baseline="0" dirty="0" smtClean="0">
                <a:latin typeface="Arial" panose="020B0604020202020204" pitchFamily="34" charset="0"/>
                <a:cs typeface="Arial" panose="020B0604020202020204" pitchFamily="34" charset="0"/>
              </a:rPr>
              <a:t>2015-2016</a:t>
            </a:r>
            <a:endParaRPr lang="en-US" sz="1400" dirty="0">
              <a:latin typeface="Arial" panose="020B0604020202020204" pitchFamily="34" charset="0"/>
              <a:cs typeface="Arial" panose="020B0604020202020204" pitchFamily="34" charset="0"/>
            </a:endParaRPr>
          </a:p>
        </c:rich>
      </c:tx>
      <c:layout>
        <c:manualLayout>
          <c:xMode val="edge"/>
          <c:yMode val="edge"/>
          <c:x val="0.24412383177570093"/>
          <c:y val="0"/>
        </c:manualLayout>
      </c:layout>
      <c:overlay val="0"/>
    </c:title>
    <c:autoTitleDeleted val="0"/>
    <c:plotArea>
      <c:layout/>
      <c:barChart>
        <c:barDir val="col"/>
        <c:grouping val="clustered"/>
        <c:varyColors val="0"/>
        <c:ser>
          <c:idx val="0"/>
          <c:order val="0"/>
          <c:tx>
            <c:strRef>
              <c:f>Sheet1!$AP$258</c:f>
              <c:strCache>
                <c:ptCount val="1"/>
                <c:pt idx="0">
                  <c:v>2015</c:v>
                </c:pt>
              </c:strCache>
            </c:strRef>
          </c:tx>
          <c:invertIfNegative val="0"/>
          <c:dLbls>
            <c:spPr>
              <a:noFill/>
              <a:ln>
                <a:noFill/>
              </a:ln>
              <a:effectLst/>
            </c:spPr>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Sheet1!$AQ$257:$AR$257</c:f>
              <c:strCache>
                <c:ptCount val="2"/>
                <c:pt idx="0">
                  <c:v>Үйлдвэрлэлийн осол, хурц хордлого</c:v>
                </c:pt>
                <c:pt idx="1">
                  <c:v>Бүлэг осол, хурц хордлого</c:v>
                </c:pt>
              </c:strCache>
            </c:strRef>
          </c:cat>
          <c:val>
            <c:numRef>
              <c:f>Sheet1!$AQ$258:$AR$258</c:f>
              <c:numCache>
                <c:formatCode>General</c:formatCode>
                <c:ptCount val="2"/>
                <c:pt idx="0">
                  <c:v>383</c:v>
                </c:pt>
                <c:pt idx="1">
                  <c:v>17</c:v>
                </c:pt>
              </c:numCache>
            </c:numRef>
          </c:val>
          <c:extLst xmlns:c16r2="http://schemas.microsoft.com/office/drawing/2015/06/chart">
            <c:ext xmlns:c16="http://schemas.microsoft.com/office/drawing/2014/chart" uri="{C3380CC4-5D6E-409C-BE32-E72D297353CC}">
              <c16:uniqueId val="{00000000-0995-4E52-B97D-D40FAA286278}"/>
            </c:ext>
          </c:extLst>
        </c:ser>
        <c:ser>
          <c:idx val="1"/>
          <c:order val="1"/>
          <c:tx>
            <c:strRef>
              <c:f>Sheet1!$AP$259</c:f>
              <c:strCache>
                <c:ptCount val="1"/>
                <c:pt idx="0">
                  <c:v>2016</c:v>
                </c:pt>
              </c:strCache>
            </c:strRef>
          </c:tx>
          <c:invertIfNegative val="0"/>
          <c:dLbls>
            <c:spPr>
              <a:noFill/>
              <a:ln>
                <a:noFill/>
              </a:ln>
              <a:effectLst/>
            </c:spPr>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Sheet1!$AQ$257:$AR$257</c:f>
              <c:strCache>
                <c:ptCount val="2"/>
                <c:pt idx="0">
                  <c:v>Үйлдвэрлэлийн осол, хурц хордлого</c:v>
                </c:pt>
                <c:pt idx="1">
                  <c:v>Бүлэг осол, хурц хордлого</c:v>
                </c:pt>
              </c:strCache>
            </c:strRef>
          </c:cat>
          <c:val>
            <c:numRef>
              <c:f>Sheet1!$AQ$259:$AR$259</c:f>
              <c:numCache>
                <c:formatCode>General</c:formatCode>
                <c:ptCount val="2"/>
                <c:pt idx="0">
                  <c:v>332</c:v>
                </c:pt>
                <c:pt idx="1">
                  <c:v>11</c:v>
                </c:pt>
              </c:numCache>
            </c:numRef>
          </c:val>
          <c:extLst xmlns:c16r2="http://schemas.microsoft.com/office/drawing/2015/06/chart">
            <c:ext xmlns:c16="http://schemas.microsoft.com/office/drawing/2014/chart" uri="{C3380CC4-5D6E-409C-BE32-E72D297353CC}">
              <c16:uniqueId val="{00000001-0995-4E52-B97D-D40FAA286278}"/>
            </c:ext>
          </c:extLst>
        </c:ser>
        <c:dLbls>
          <c:showLegendKey val="0"/>
          <c:showVal val="0"/>
          <c:showCatName val="0"/>
          <c:showSerName val="0"/>
          <c:showPercent val="0"/>
          <c:showBubbleSize val="0"/>
        </c:dLbls>
        <c:gapWidth val="75"/>
        <c:overlap val="-25"/>
        <c:axId val="23913216"/>
        <c:axId val="23914752"/>
      </c:barChart>
      <c:catAx>
        <c:axId val="23913216"/>
        <c:scaling>
          <c:orientation val="minMax"/>
        </c:scaling>
        <c:delete val="0"/>
        <c:axPos val="b"/>
        <c:numFmt formatCode="General" sourceLinked="0"/>
        <c:majorTickMark val="none"/>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23914752"/>
        <c:crosses val="autoZero"/>
        <c:auto val="1"/>
        <c:lblAlgn val="ctr"/>
        <c:lblOffset val="100"/>
        <c:noMultiLvlLbl val="0"/>
      </c:catAx>
      <c:valAx>
        <c:axId val="23914752"/>
        <c:scaling>
          <c:orientation val="minMax"/>
        </c:scaling>
        <c:delete val="0"/>
        <c:axPos val="l"/>
        <c:majorGridlines/>
        <c:numFmt formatCode="General" sourceLinked="1"/>
        <c:majorTickMark val="none"/>
        <c:minorTickMark val="none"/>
        <c:tickLblPos val="nextTo"/>
        <c:spPr>
          <a:ln w="9525">
            <a:noFill/>
          </a:ln>
        </c:spPr>
        <c:crossAx val="23913216"/>
        <c:crosses val="autoZero"/>
        <c:crossBetween val="between"/>
      </c:valAx>
    </c:plotArea>
    <c:legend>
      <c:legendPos val="b"/>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Occupational accidents last  5 years </a:t>
            </a:r>
            <a:endParaRPr lang="mn-MN" dirty="0"/>
          </a:p>
          <a:p>
            <a:pPr>
              <a:defRPr/>
            </a:pPr>
            <a:r>
              <a:rPr lang="mn-MN" dirty="0"/>
              <a:t> / </a:t>
            </a:r>
            <a:r>
              <a:rPr lang="en-US" dirty="0" smtClean="0"/>
              <a:t>for</a:t>
            </a:r>
            <a:r>
              <a:rPr lang="en-US" baseline="0" dirty="0" smtClean="0"/>
              <a:t> fields </a:t>
            </a:r>
            <a:r>
              <a:rPr lang="mn-MN" dirty="0" smtClean="0"/>
              <a:t> </a:t>
            </a:r>
            <a:r>
              <a:rPr lang="mn-MN" dirty="0"/>
              <a:t>2010-2014 </a:t>
            </a:r>
            <a:r>
              <a:rPr lang="mn-MN" dirty="0" smtClean="0"/>
              <a:t>/</a:t>
            </a:r>
            <a:endParaRPr lang="mn-MN" dirty="0"/>
          </a:p>
        </c:rich>
      </c:tx>
      <c:layout>
        <c:manualLayout>
          <c:xMode val="edge"/>
          <c:yMode val="edge"/>
          <c:x val="0.26078058752271399"/>
          <c:y val="3.3248142710974898E-2"/>
        </c:manualLayout>
      </c:layout>
      <c:overlay val="0"/>
      <c:spPr>
        <a:noFill/>
        <a:ln w="23269">
          <a:noFill/>
        </a:ln>
      </c:spPr>
    </c:title>
    <c:autoTitleDeleted val="0"/>
    <c:plotArea>
      <c:layout/>
      <c:barChart>
        <c:barDir val="col"/>
        <c:grouping val="clustered"/>
        <c:varyColors val="0"/>
        <c:ser>
          <c:idx val="0"/>
          <c:order val="0"/>
          <c:tx>
            <c:strRef>
              <c:f>Sheet1!$B$1</c:f>
              <c:strCache>
                <c:ptCount val="1"/>
                <c:pt idx="0">
                  <c:v>2010 он</c:v>
                </c:pt>
              </c:strCache>
            </c:strRef>
          </c:tx>
          <c:spPr>
            <a:solidFill>
              <a:srgbClr val="4F81BD"/>
            </a:solidFill>
            <a:ln w="23269">
              <a:noFill/>
            </a:ln>
          </c:spPr>
          <c:invertIfNegative val="0"/>
          <c:cat>
            <c:strRef>
              <c:f>Sheet1!$A$2:$A$11</c:f>
              <c:strCache>
                <c:ptCount val="10"/>
                <c:pt idx="0">
                  <c:v>Energy</c:v>
                </c:pt>
                <c:pt idx="1">
                  <c:v>Mining </c:v>
                </c:pt>
                <c:pt idx="2">
                  <c:v>Agriculture</c:v>
                </c:pt>
                <c:pt idx="3">
                  <c:v>Construction </c:v>
                </c:pt>
                <c:pt idx="4">
                  <c:v>Light industry</c:v>
                </c:pt>
                <c:pt idx="5">
                  <c:v>Transport </c:v>
                </c:pt>
                <c:pt idx="6">
                  <c:v>Commerce </c:v>
                </c:pt>
                <c:pt idx="7">
                  <c:v>Education </c:v>
                </c:pt>
                <c:pt idx="8">
                  <c:v>Health</c:v>
                </c:pt>
                <c:pt idx="9">
                  <c:v>Other </c:v>
                </c:pt>
              </c:strCache>
            </c:strRef>
          </c:cat>
          <c:val>
            <c:numRef>
              <c:f>Sheet1!$B$2:$B$11</c:f>
              <c:numCache>
                <c:formatCode>General</c:formatCode>
                <c:ptCount val="10"/>
                <c:pt idx="0">
                  <c:v>19</c:v>
                </c:pt>
                <c:pt idx="1">
                  <c:v>85</c:v>
                </c:pt>
                <c:pt idx="2">
                  <c:v>4</c:v>
                </c:pt>
                <c:pt idx="3">
                  <c:v>42</c:v>
                </c:pt>
                <c:pt idx="4">
                  <c:v>31</c:v>
                </c:pt>
                <c:pt idx="5">
                  <c:v>31</c:v>
                </c:pt>
                <c:pt idx="6">
                  <c:v>17</c:v>
                </c:pt>
                <c:pt idx="7">
                  <c:v>21</c:v>
                </c:pt>
                <c:pt idx="8">
                  <c:v>37</c:v>
                </c:pt>
                <c:pt idx="9">
                  <c:v>79</c:v>
                </c:pt>
              </c:numCache>
            </c:numRef>
          </c:val>
        </c:ser>
        <c:ser>
          <c:idx val="1"/>
          <c:order val="1"/>
          <c:tx>
            <c:strRef>
              <c:f>Sheet1!$C$1</c:f>
              <c:strCache>
                <c:ptCount val="1"/>
                <c:pt idx="0">
                  <c:v>2011 он</c:v>
                </c:pt>
              </c:strCache>
            </c:strRef>
          </c:tx>
          <c:spPr>
            <a:solidFill>
              <a:srgbClr val="C0504D"/>
            </a:solidFill>
            <a:ln w="23269">
              <a:noFill/>
            </a:ln>
          </c:spPr>
          <c:invertIfNegative val="0"/>
          <c:cat>
            <c:strRef>
              <c:f>Sheet1!$A$2:$A$11</c:f>
              <c:strCache>
                <c:ptCount val="10"/>
                <c:pt idx="0">
                  <c:v>Energy</c:v>
                </c:pt>
                <c:pt idx="1">
                  <c:v>Mining </c:v>
                </c:pt>
                <c:pt idx="2">
                  <c:v>Agriculture</c:v>
                </c:pt>
                <c:pt idx="3">
                  <c:v>Construction </c:v>
                </c:pt>
                <c:pt idx="4">
                  <c:v>Light industry</c:v>
                </c:pt>
                <c:pt idx="5">
                  <c:v>Transport </c:v>
                </c:pt>
                <c:pt idx="6">
                  <c:v>Commerce </c:v>
                </c:pt>
                <c:pt idx="7">
                  <c:v>Education </c:v>
                </c:pt>
                <c:pt idx="8">
                  <c:v>Health</c:v>
                </c:pt>
                <c:pt idx="9">
                  <c:v>Other </c:v>
                </c:pt>
              </c:strCache>
            </c:strRef>
          </c:cat>
          <c:val>
            <c:numRef>
              <c:f>Sheet1!$C$2:$C$11</c:f>
              <c:numCache>
                <c:formatCode>General</c:formatCode>
                <c:ptCount val="10"/>
                <c:pt idx="0">
                  <c:v>22</c:v>
                </c:pt>
                <c:pt idx="1">
                  <c:v>76</c:v>
                </c:pt>
                <c:pt idx="2">
                  <c:v>3</c:v>
                </c:pt>
                <c:pt idx="3">
                  <c:v>65</c:v>
                </c:pt>
                <c:pt idx="4">
                  <c:v>29</c:v>
                </c:pt>
                <c:pt idx="5">
                  <c:v>48</c:v>
                </c:pt>
                <c:pt idx="6">
                  <c:v>16</c:v>
                </c:pt>
                <c:pt idx="7">
                  <c:v>34</c:v>
                </c:pt>
                <c:pt idx="8">
                  <c:v>27</c:v>
                </c:pt>
                <c:pt idx="9">
                  <c:v>83</c:v>
                </c:pt>
              </c:numCache>
            </c:numRef>
          </c:val>
        </c:ser>
        <c:ser>
          <c:idx val="2"/>
          <c:order val="2"/>
          <c:tx>
            <c:strRef>
              <c:f>Sheet1!$D$1</c:f>
              <c:strCache>
                <c:ptCount val="1"/>
                <c:pt idx="0">
                  <c:v>2012 он</c:v>
                </c:pt>
              </c:strCache>
            </c:strRef>
          </c:tx>
          <c:spPr>
            <a:solidFill>
              <a:srgbClr val="9BBB59"/>
            </a:solidFill>
            <a:ln w="23269">
              <a:noFill/>
            </a:ln>
          </c:spPr>
          <c:invertIfNegative val="0"/>
          <c:cat>
            <c:strRef>
              <c:f>Sheet1!$A$2:$A$11</c:f>
              <c:strCache>
                <c:ptCount val="10"/>
                <c:pt idx="0">
                  <c:v>Energy</c:v>
                </c:pt>
                <c:pt idx="1">
                  <c:v>Mining </c:v>
                </c:pt>
                <c:pt idx="2">
                  <c:v>Agriculture</c:v>
                </c:pt>
                <c:pt idx="3">
                  <c:v>Construction </c:v>
                </c:pt>
                <c:pt idx="4">
                  <c:v>Light industry</c:v>
                </c:pt>
                <c:pt idx="5">
                  <c:v>Transport </c:v>
                </c:pt>
                <c:pt idx="6">
                  <c:v>Commerce </c:v>
                </c:pt>
                <c:pt idx="7">
                  <c:v>Education </c:v>
                </c:pt>
                <c:pt idx="8">
                  <c:v>Health</c:v>
                </c:pt>
                <c:pt idx="9">
                  <c:v>Other </c:v>
                </c:pt>
              </c:strCache>
            </c:strRef>
          </c:cat>
          <c:val>
            <c:numRef>
              <c:f>Sheet1!$D$2:$D$11</c:f>
              <c:numCache>
                <c:formatCode>General</c:formatCode>
                <c:ptCount val="10"/>
                <c:pt idx="0">
                  <c:v>14</c:v>
                </c:pt>
                <c:pt idx="1">
                  <c:v>75</c:v>
                </c:pt>
                <c:pt idx="2">
                  <c:v>1</c:v>
                </c:pt>
                <c:pt idx="3">
                  <c:v>69</c:v>
                </c:pt>
                <c:pt idx="4">
                  <c:v>26</c:v>
                </c:pt>
                <c:pt idx="5">
                  <c:v>34</c:v>
                </c:pt>
                <c:pt idx="6">
                  <c:v>17</c:v>
                </c:pt>
                <c:pt idx="7">
                  <c:v>30</c:v>
                </c:pt>
                <c:pt idx="8">
                  <c:v>37</c:v>
                </c:pt>
                <c:pt idx="9">
                  <c:v>97</c:v>
                </c:pt>
              </c:numCache>
            </c:numRef>
          </c:val>
        </c:ser>
        <c:ser>
          <c:idx val="3"/>
          <c:order val="3"/>
          <c:tx>
            <c:strRef>
              <c:f>Sheet1!$E$1</c:f>
              <c:strCache>
                <c:ptCount val="1"/>
                <c:pt idx="0">
                  <c:v>2013 он</c:v>
                </c:pt>
              </c:strCache>
            </c:strRef>
          </c:tx>
          <c:spPr>
            <a:solidFill>
              <a:srgbClr val="8064A2"/>
            </a:solidFill>
            <a:ln w="23269">
              <a:noFill/>
            </a:ln>
          </c:spPr>
          <c:invertIfNegative val="0"/>
          <c:cat>
            <c:strRef>
              <c:f>Sheet1!$A$2:$A$11</c:f>
              <c:strCache>
                <c:ptCount val="10"/>
                <c:pt idx="0">
                  <c:v>Energy</c:v>
                </c:pt>
                <c:pt idx="1">
                  <c:v>Mining </c:v>
                </c:pt>
                <c:pt idx="2">
                  <c:v>Agriculture</c:v>
                </c:pt>
                <c:pt idx="3">
                  <c:v>Construction </c:v>
                </c:pt>
                <c:pt idx="4">
                  <c:v>Light industry</c:v>
                </c:pt>
                <c:pt idx="5">
                  <c:v>Transport </c:v>
                </c:pt>
                <c:pt idx="6">
                  <c:v>Commerce </c:v>
                </c:pt>
                <c:pt idx="7">
                  <c:v>Education </c:v>
                </c:pt>
                <c:pt idx="8">
                  <c:v>Health</c:v>
                </c:pt>
                <c:pt idx="9">
                  <c:v>Other </c:v>
                </c:pt>
              </c:strCache>
            </c:strRef>
          </c:cat>
          <c:val>
            <c:numRef>
              <c:f>Sheet1!$E$2:$E$11</c:f>
              <c:numCache>
                <c:formatCode>General</c:formatCode>
                <c:ptCount val="10"/>
                <c:pt idx="0">
                  <c:v>22</c:v>
                </c:pt>
                <c:pt idx="1">
                  <c:v>60</c:v>
                </c:pt>
                <c:pt idx="2">
                  <c:v>12</c:v>
                </c:pt>
                <c:pt idx="3">
                  <c:v>39</c:v>
                </c:pt>
                <c:pt idx="4">
                  <c:v>32</c:v>
                </c:pt>
                <c:pt idx="5">
                  <c:v>49</c:v>
                </c:pt>
                <c:pt idx="6">
                  <c:v>19</c:v>
                </c:pt>
                <c:pt idx="7">
                  <c:v>47</c:v>
                </c:pt>
                <c:pt idx="8">
                  <c:v>32</c:v>
                </c:pt>
                <c:pt idx="9">
                  <c:v>94</c:v>
                </c:pt>
              </c:numCache>
            </c:numRef>
          </c:val>
        </c:ser>
        <c:ser>
          <c:idx val="4"/>
          <c:order val="4"/>
          <c:tx>
            <c:strRef>
              <c:f>Sheet1!$F$1</c:f>
              <c:strCache>
                <c:ptCount val="1"/>
                <c:pt idx="0">
                  <c:v>2014 он</c:v>
                </c:pt>
              </c:strCache>
            </c:strRef>
          </c:tx>
          <c:spPr>
            <a:solidFill>
              <a:srgbClr val="4BACC6"/>
            </a:solidFill>
            <a:ln w="23269">
              <a:noFill/>
            </a:ln>
          </c:spPr>
          <c:invertIfNegative val="0"/>
          <c:cat>
            <c:strRef>
              <c:f>Sheet1!$A$2:$A$11</c:f>
              <c:strCache>
                <c:ptCount val="10"/>
                <c:pt idx="0">
                  <c:v>Energy</c:v>
                </c:pt>
                <c:pt idx="1">
                  <c:v>Mining </c:v>
                </c:pt>
                <c:pt idx="2">
                  <c:v>Agriculture</c:v>
                </c:pt>
                <c:pt idx="3">
                  <c:v>Construction </c:v>
                </c:pt>
                <c:pt idx="4">
                  <c:v>Light industry</c:v>
                </c:pt>
                <c:pt idx="5">
                  <c:v>Transport </c:v>
                </c:pt>
                <c:pt idx="6">
                  <c:v>Commerce </c:v>
                </c:pt>
                <c:pt idx="7">
                  <c:v>Education </c:v>
                </c:pt>
                <c:pt idx="8">
                  <c:v>Health</c:v>
                </c:pt>
                <c:pt idx="9">
                  <c:v>Other </c:v>
                </c:pt>
              </c:strCache>
            </c:strRef>
          </c:cat>
          <c:val>
            <c:numRef>
              <c:f>Sheet1!$F$2:$F$11</c:f>
              <c:numCache>
                <c:formatCode>General</c:formatCode>
                <c:ptCount val="10"/>
                <c:pt idx="0">
                  <c:v>21</c:v>
                </c:pt>
                <c:pt idx="1">
                  <c:v>60</c:v>
                </c:pt>
                <c:pt idx="2">
                  <c:v>7</c:v>
                </c:pt>
                <c:pt idx="3">
                  <c:v>56</c:v>
                </c:pt>
                <c:pt idx="4">
                  <c:v>26</c:v>
                </c:pt>
                <c:pt idx="5">
                  <c:v>35</c:v>
                </c:pt>
                <c:pt idx="6">
                  <c:v>12</c:v>
                </c:pt>
                <c:pt idx="7">
                  <c:v>19</c:v>
                </c:pt>
                <c:pt idx="8">
                  <c:v>33</c:v>
                </c:pt>
                <c:pt idx="9">
                  <c:v>64</c:v>
                </c:pt>
              </c:numCache>
            </c:numRef>
          </c:val>
        </c:ser>
        <c:dLbls>
          <c:showLegendKey val="0"/>
          <c:showVal val="0"/>
          <c:showCatName val="0"/>
          <c:showSerName val="0"/>
          <c:showPercent val="0"/>
          <c:showBubbleSize val="0"/>
        </c:dLbls>
        <c:gapWidth val="150"/>
        <c:axId val="9645056"/>
        <c:axId val="9659136"/>
      </c:barChart>
      <c:catAx>
        <c:axId val="9645056"/>
        <c:scaling>
          <c:orientation val="minMax"/>
        </c:scaling>
        <c:delete val="0"/>
        <c:axPos val="b"/>
        <c:numFmt formatCode="General" sourceLinked="1"/>
        <c:majorTickMark val="none"/>
        <c:minorTickMark val="none"/>
        <c:tickLblPos val="nextTo"/>
        <c:spPr>
          <a:ln w="2909">
            <a:solidFill>
              <a:srgbClr val="808080"/>
            </a:solidFill>
            <a:prstDash val="solid"/>
          </a:ln>
        </c:spPr>
        <c:txPr>
          <a:bodyPr rot="0" vert="horz"/>
          <a:lstStyle/>
          <a:p>
            <a:pPr>
              <a:defRPr/>
            </a:pPr>
            <a:endParaRPr lang="en-US"/>
          </a:p>
        </c:txPr>
        <c:crossAx val="9659136"/>
        <c:crosses val="autoZero"/>
        <c:auto val="1"/>
        <c:lblAlgn val="ctr"/>
        <c:lblOffset val="100"/>
        <c:tickLblSkip val="1"/>
        <c:tickMarkSkip val="1"/>
        <c:noMultiLvlLbl val="0"/>
      </c:catAx>
      <c:valAx>
        <c:axId val="9659136"/>
        <c:scaling>
          <c:orientation val="minMax"/>
        </c:scaling>
        <c:delete val="0"/>
        <c:axPos val="l"/>
        <c:majorGridlines>
          <c:spPr>
            <a:ln w="2909">
              <a:solidFill>
                <a:srgbClr val="808080"/>
              </a:solidFill>
              <a:prstDash val="solid"/>
            </a:ln>
          </c:spPr>
        </c:majorGridlines>
        <c:title>
          <c:layout/>
          <c:overlay val="0"/>
          <c:spPr>
            <a:noFill/>
            <a:ln w="23269">
              <a:noFill/>
            </a:ln>
          </c:spPr>
        </c:title>
        <c:numFmt formatCode="General" sourceLinked="1"/>
        <c:majorTickMark val="none"/>
        <c:minorTickMark val="none"/>
        <c:tickLblPos val="nextTo"/>
        <c:spPr>
          <a:ln w="2909">
            <a:solidFill>
              <a:srgbClr val="808080"/>
            </a:solidFill>
            <a:prstDash val="solid"/>
          </a:ln>
        </c:spPr>
        <c:txPr>
          <a:bodyPr rot="0" vert="horz"/>
          <a:lstStyle/>
          <a:p>
            <a:pPr>
              <a:defRPr/>
            </a:pPr>
            <a:endParaRPr lang="en-US"/>
          </a:p>
        </c:txPr>
        <c:crossAx val="9645056"/>
        <c:crosses val="autoZero"/>
        <c:crossBetween val="between"/>
      </c:valAx>
      <c:dTable>
        <c:showHorzBorder val="1"/>
        <c:showVertBorder val="1"/>
        <c:showOutline val="1"/>
        <c:showKeys val="1"/>
        <c:spPr>
          <a:ln w="2909">
            <a:solidFill>
              <a:srgbClr val="808080"/>
            </a:solidFill>
            <a:prstDash val="solid"/>
          </a:ln>
        </c:spPr>
      </c:dTable>
      <c:spPr>
        <a:solidFill>
          <a:srgbClr val="FFFFFF"/>
        </a:solidFill>
        <a:ln w="23269">
          <a:noFill/>
        </a:ln>
      </c:spPr>
    </c:plotArea>
    <c:plotVisOnly val="1"/>
    <c:dispBlanksAs val="gap"/>
    <c:showDLblsOverMax val="0"/>
  </c:chart>
  <c:spPr>
    <a:solidFill>
      <a:srgbClr val="FFFFFF"/>
    </a:solidFill>
    <a:ln w="2909">
      <a:solidFill>
        <a:srgbClr val="808080"/>
      </a:solidFill>
      <a:prstDash val="solid"/>
    </a:ln>
  </c:spPr>
  <c:txPr>
    <a:bodyPr/>
    <a:lstStyle/>
    <a:p>
      <a:pPr>
        <a:defRPr sz="916" b="1" i="0" u="none" strike="noStrike" baseline="0">
          <a:solidFill>
            <a:srgbClr val="000000"/>
          </a:solidFill>
          <a:latin typeface="Arial" pitchFamily="34" charset="0"/>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48EDF-B529-FD43-A0F7-3F1A2C08C24F}"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1437B-9A45-7244-AE71-AC85700E6F7A}" type="slidenum">
              <a:rPr lang="en-US" smtClean="0"/>
              <a:t>‹#›</a:t>
            </a:fld>
            <a:endParaRPr lang="en-US"/>
          </a:p>
        </p:txBody>
      </p:sp>
    </p:spTree>
    <p:extLst>
      <p:ext uri="{BB962C8B-B14F-4D97-AF65-F5344CB8AC3E}">
        <p14:creationId xmlns:p14="http://schemas.microsoft.com/office/powerpoint/2010/main" val="113810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61437B-9A45-7244-AE71-AC85700E6F7A}" type="slidenum">
              <a:rPr lang="en-US" smtClean="0"/>
              <a:t>5</a:t>
            </a:fld>
            <a:endParaRPr lang="en-US"/>
          </a:p>
        </p:txBody>
      </p:sp>
    </p:spTree>
    <p:extLst>
      <p:ext uri="{BB962C8B-B14F-4D97-AF65-F5344CB8AC3E}">
        <p14:creationId xmlns:p14="http://schemas.microsoft.com/office/powerpoint/2010/main" val="31673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61437B-9A45-7244-AE71-AC85700E6F7A}" type="slidenum">
              <a:rPr lang="en-US" smtClean="0"/>
              <a:t>7</a:t>
            </a:fld>
            <a:endParaRPr lang="en-US"/>
          </a:p>
        </p:txBody>
      </p:sp>
    </p:spTree>
    <p:extLst>
      <p:ext uri="{BB962C8B-B14F-4D97-AF65-F5344CB8AC3E}">
        <p14:creationId xmlns:p14="http://schemas.microsoft.com/office/powerpoint/2010/main" val="226332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61437B-9A45-7244-AE71-AC85700E6F7A}" type="slidenum">
              <a:rPr lang="en-US" smtClean="0"/>
              <a:t>14</a:t>
            </a:fld>
            <a:endParaRPr lang="en-US"/>
          </a:p>
        </p:txBody>
      </p:sp>
    </p:spTree>
    <p:extLst>
      <p:ext uri="{BB962C8B-B14F-4D97-AF65-F5344CB8AC3E}">
        <p14:creationId xmlns:p14="http://schemas.microsoft.com/office/powerpoint/2010/main" val="21857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2"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0"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B0CFBF7-E3DB-4A76-BB35-C38D34127AB3}" type="slidenum">
              <a:rPr lang="en-US" altLang="en-US">
                <a:solidFill>
                  <a:prstClr val="black"/>
                </a:solidFill>
              </a:rPr>
              <a:pPr eaLnBrk="1" hangingPunct="1">
                <a:spcBef>
                  <a:spcPct val="0"/>
                </a:spcBef>
              </a:pPr>
              <a:t>19</a:t>
            </a:fld>
            <a:endParaRPr lang="en-US" altLang="en-US">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n-US" dirty="0" smtClean="0"/>
          </a:p>
        </p:txBody>
      </p:sp>
    </p:spTree>
    <p:extLst>
      <p:ext uri="{BB962C8B-B14F-4D97-AF65-F5344CB8AC3E}">
        <p14:creationId xmlns:p14="http://schemas.microsoft.com/office/powerpoint/2010/main" val="20345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98CA-8B42-413C-98C7-EEA0F9A29325}" type="slidenum">
              <a:rPr lang="en-US" smtClean="0"/>
              <a:pPr/>
              <a:t>25</a:t>
            </a:fld>
            <a:endParaRPr lang="en-US"/>
          </a:p>
        </p:txBody>
      </p:sp>
    </p:spTree>
    <p:extLst>
      <p:ext uri="{BB962C8B-B14F-4D97-AF65-F5344CB8AC3E}">
        <p14:creationId xmlns:p14="http://schemas.microsoft.com/office/powerpoint/2010/main" val="77905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498CA-8B42-413C-98C7-EEA0F9A29325}" type="slidenum">
              <a:rPr lang="en-US" smtClean="0"/>
              <a:pPr/>
              <a:t>26</a:t>
            </a:fld>
            <a:endParaRPr lang="en-US"/>
          </a:p>
        </p:txBody>
      </p:sp>
    </p:spTree>
    <p:extLst>
      <p:ext uri="{BB962C8B-B14F-4D97-AF65-F5344CB8AC3E}">
        <p14:creationId xmlns:p14="http://schemas.microsoft.com/office/powerpoint/2010/main" val="2057713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37CB70-37AF-1943-A4AC-158641AB501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69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25B52-8606-BF4E-A670-0E8600A2EF30}"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7CB70-37AF-1943-A4AC-158641AB5014}" type="slidenum">
              <a:rPr lang="en-US" smtClean="0"/>
              <a:t>‹#›</a:t>
            </a:fld>
            <a:endParaRPr lang="en-US"/>
          </a:p>
        </p:txBody>
      </p:sp>
    </p:spTree>
    <p:extLst>
      <p:ext uri="{BB962C8B-B14F-4D97-AF65-F5344CB8AC3E}">
        <p14:creationId xmlns:p14="http://schemas.microsoft.com/office/powerpoint/2010/main" val="201188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7CB70-37AF-1943-A4AC-158641AB501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04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7CB70-37AF-1943-A4AC-158641AB501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91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7CB70-37AF-1943-A4AC-158641AB5014}" type="slidenum">
              <a:rPr lang="en-US" smtClean="0"/>
              <a:t>‹#›</a:t>
            </a:fld>
            <a:endParaRPr lang="en-US"/>
          </a:p>
        </p:txBody>
      </p:sp>
    </p:spTree>
    <p:extLst>
      <p:ext uri="{BB962C8B-B14F-4D97-AF65-F5344CB8AC3E}">
        <p14:creationId xmlns:p14="http://schemas.microsoft.com/office/powerpoint/2010/main" val="42505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7CB70-37AF-1943-A4AC-158641AB501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825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7CB70-37AF-1943-A4AC-158641AB501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10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7CB70-37AF-1943-A4AC-158641AB501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154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7CB70-37AF-1943-A4AC-158641AB501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67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7CB70-37AF-1943-A4AC-158641AB5014}" type="slidenum">
              <a:rPr lang="en-US" smtClean="0"/>
              <a:t>‹#›</a:t>
            </a:fld>
            <a:endParaRPr lang="en-US"/>
          </a:p>
        </p:txBody>
      </p:sp>
    </p:spTree>
    <p:extLst>
      <p:ext uri="{BB962C8B-B14F-4D97-AF65-F5344CB8AC3E}">
        <p14:creationId xmlns:p14="http://schemas.microsoft.com/office/powerpoint/2010/main" val="18554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25B52-8606-BF4E-A670-0E8600A2EF30}"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7CB70-37AF-1943-A4AC-158641AB501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21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725B52-8606-BF4E-A670-0E8600A2EF30}"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7CB70-37AF-1943-A4AC-158641AB5014}" type="slidenum">
              <a:rPr lang="en-US" smtClean="0"/>
              <a:t>‹#›</a:t>
            </a:fld>
            <a:endParaRPr lang="en-US"/>
          </a:p>
        </p:txBody>
      </p:sp>
    </p:spTree>
    <p:extLst>
      <p:ext uri="{BB962C8B-B14F-4D97-AF65-F5344CB8AC3E}">
        <p14:creationId xmlns:p14="http://schemas.microsoft.com/office/powerpoint/2010/main" val="72368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725B52-8606-BF4E-A670-0E8600A2EF30}"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7CB70-37AF-1943-A4AC-158641AB501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06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25B52-8606-BF4E-A670-0E8600A2EF30}"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7CB70-37AF-1943-A4AC-158641AB501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77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25B52-8606-BF4E-A670-0E8600A2EF30}"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7CB70-37AF-1943-A4AC-158641AB5014}" type="slidenum">
              <a:rPr lang="en-US" smtClean="0"/>
              <a:t>‹#›</a:t>
            </a:fld>
            <a:endParaRPr lang="en-US"/>
          </a:p>
        </p:txBody>
      </p:sp>
    </p:spTree>
    <p:extLst>
      <p:ext uri="{BB962C8B-B14F-4D97-AF65-F5344CB8AC3E}">
        <p14:creationId xmlns:p14="http://schemas.microsoft.com/office/powerpoint/2010/main" val="137904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25B52-8606-BF4E-A670-0E8600A2EF30}"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7CB70-37AF-1943-A4AC-158641AB501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50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25B52-8606-BF4E-A670-0E8600A2EF30}"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7CB70-37AF-1943-A4AC-158641AB5014}" type="slidenum">
              <a:rPr lang="en-US" smtClean="0"/>
              <a:t>‹#›</a:t>
            </a:fld>
            <a:endParaRPr lang="en-US"/>
          </a:p>
        </p:txBody>
      </p:sp>
    </p:spTree>
    <p:extLst>
      <p:ext uri="{BB962C8B-B14F-4D97-AF65-F5344CB8AC3E}">
        <p14:creationId xmlns:p14="http://schemas.microsoft.com/office/powerpoint/2010/main" val="74490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725B52-8606-BF4E-A670-0E8600A2EF30}" type="datetimeFigureOut">
              <a:rPr lang="en-US" smtClean="0"/>
              <a:t>10/25/2017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37CB70-37AF-1943-A4AC-158641AB5014}" type="slidenum">
              <a:rPr lang="en-US" smtClean="0"/>
              <a:t>‹#›</a:t>
            </a:fld>
            <a:endParaRPr lang="en-US"/>
          </a:p>
        </p:txBody>
      </p:sp>
    </p:spTree>
    <p:extLst>
      <p:ext uri="{BB962C8B-B14F-4D97-AF65-F5344CB8AC3E}">
        <p14:creationId xmlns:p14="http://schemas.microsoft.com/office/powerpoint/2010/main" val="2823826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Country Report</a:t>
            </a:r>
            <a:br>
              <a:rPr lang="en-US" dirty="0" smtClean="0"/>
            </a:br>
            <a:r>
              <a:rPr lang="en-US" b="1" dirty="0" smtClean="0"/>
              <a:t>MONGOLIA</a:t>
            </a:r>
            <a:r>
              <a:rPr lang="en-US" dirty="0"/>
              <a:t/>
            </a:r>
            <a:br>
              <a:rPr lang="en-US" dirty="0"/>
            </a:br>
            <a:r>
              <a:rPr lang="en-US" dirty="0" smtClean="0"/>
              <a:t> </a:t>
            </a:r>
            <a:endParaRPr lang="en-US" dirty="0"/>
          </a:p>
        </p:txBody>
      </p:sp>
      <p:sp>
        <p:nvSpPr>
          <p:cNvPr id="4" name="Title 1"/>
          <p:cNvSpPr txBox="1">
            <a:spLocks/>
          </p:cNvSpPr>
          <p:nvPr/>
        </p:nvSpPr>
        <p:spPr>
          <a:xfrm>
            <a:off x="1295402" y="2458387"/>
            <a:ext cx="9601196" cy="3477718"/>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Participants; 	</a:t>
            </a:r>
            <a:r>
              <a:rPr lang="en-US" dirty="0" err="1" smtClean="0"/>
              <a:t>Batsaikhan</a:t>
            </a:r>
            <a:r>
              <a:rPr lang="en-US" dirty="0" smtClean="0"/>
              <a:t> KHOROLSUREN </a:t>
            </a:r>
          </a:p>
          <a:p>
            <a:r>
              <a:rPr lang="en-US" dirty="0" smtClean="0"/>
              <a:t>				</a:t>
            </a:r>
            <a:r>
              <a:rPr lang="en-US" dirty="0" err="1" smtClean="0"/>
              <a:t>Erkhembayar</a:t>
            </a:r>
            <a:r>
              <a:rPr lang="en-US" dirty="0" smtClean="0"/>
              <a:t> BATBAYAR</a:t>
            </a:r>
            <a:br>
              <a:rPr lang="en-US" dirty="0" smtClean="0"/>
            </a:br>
            <a:r>
              <a:rPr lang="en-US" dirty="0" smtClean="0"/>
              <a:t> </a:t>
            </a:r>
            <a:endParaRPr lang="en-US" dirty="0"/>
          </a:p>
        </p:txBody>
      </p:sp>
    </p:spTree>
    <p:extLst>
      <p:ext uri="{BB962C8B-B14F-4D97-AF65-F5344CB8AC3E}">
        <p14:creationId xmlns:p14="http://schemas.microsoft.com/office/powerpoint/2010/main" val="92983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95401"/>
            <a:ext cx="8229600" cy="4525963"/>
          </a:xfrm>
        </p:spPr>
        <p:txBody>
          <a:bodyPr>
            <a:normAutofit/>
          </a:bodyPr>
          <a:lstStyle/>
          <a:p>
            <a:endParaRPr lang="mn-MN"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marL="109728" indent="0" algn="ctr">
              <a:buNone/>
            </a:pPr>
            <a:endParaRPr lang="mn-MN"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marL="109728" indent="0" algn="ctr">
              <a:buNone/>
            </a:pPr>
            <a:r>
              <a:rPr lang="en-US"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Policy, legislative environment and  INTERNATIONAL cooperation </a:t>
            </a:r>
            <a:r>
              <a:rPr lang="mn-MN"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 </a:t>
            </a:r>
            <a:endParaRPr lang="en-US"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pic>
        <p:nvPicPr>
          <p:cNvPr id="4" name="Content Placeholder 3"/>
          <p:cNvPicPr>
            <a:picLocks noChangeAspect="1"/>
          </p:cNvPicPr>
          <p:nvPr/>
        </p:nvPicPr>
        <p:blipFill>
          <a:blip cstate="print"/>
          <a:srcRect/>
          <a:stretch>
            <a:fillRect/>
          </a:stretch>
        </p:blipFill>
        <p:spPr bwMode="auto">
          <a:xfrm>
            <a:off x="1752600" y="314374"/>
            <a:ext cx="838201" cy="807911"/>
          </a:xfrm>
          <a:prstGeom prst="rect">
            <a:avLst/>
          </a:prstGeom>
          <a:noFill/>
          <a:ln w="9525">
            <a:noFill/>
            <a:miter lim="800000"/>
            <a:headEnd/>
            <a:tailEnd/>
          </a:ln>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66688"/>
            <a:ext cx="1185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379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583" y="2150422"/>
            <a:ext cx="10672353" cy="3970318"/>
          </a:xfrm>
          <a:prstGeom prst="rect">
            <a:avLst/>
          </a:prstGeom>
        </p:spPr>
        <p:txBody>
          <a:bodyPr wrap="square">
            <a:spAutoFit/>
          </a:bodyPr>
          <a:lstStyle/>
          <a:p>
            <a:r>
              <a:rPr lang="en-US" dirty="0" smtClean="0"/>
              <a:t>a</a:t>
            </a:r>
            <a:r>
              <a:rPr lang="en-US" dirty="0"/>
              <a:t>) Establishing an OSH Council for all enterprises/ </a:t>
            </a:r>
            <a:r>
              <a:rPr lang="en-US" dirty="0" err="1"/>
              <a:t>organisations</a:t>
            </a:r>
            <a:r>
              <a:rPr lang="en-US" dirty="0"/>
              <a:t> employing more than 20 workers; </a:t>
            </a:r>
          </a:p>
          <a:p>
            <a:r>
              <a:rPr lang="en-US" dirty="0" smtClean="0"/>
              <a:t>b</a:t>
            </a:r>
            <a:r>
              <a:rPr lang="en-US" dirty="0"/>
              <a:t>) Having at least one or more full-time officer/s in charge of OSH in case of enterprises employing 50 to 100 workers, and establishing a structure (unit) in charge of OSH in case of enterprises employing more than 100 workers; </a:t>
            </a:r>
          </a:p>
          <a:p>
            <a:r>
              <a:rPr lang="en-US" dirty="0"/>
              <a:t>c) Having at least one or more full-time officer/s in charge of OSH regardless of the size of enterprises in case of high risk enterprises such as those in mining, electricity, road and construction sectors; </a:t>
            </a:r>
            <a:endParaRPr lang="en-US" dirty="0" smtClean="0"/>
          </a:p>
          <a:p>
            <a:r>
              <a:rPr lang="en-US" dirty="0"/>
              <a:t>d) Assigning an OSH function to appropriate full-time staff in case of public administration and public service </a:t>
            </a:r>
            <a:r>
              <a:rPr lang="en-US" dirty="0" err="1"/>
              <a:t>organisations</a:t>
            </a:r>
            <a:r>
              <a:rPr lang="en-US" dirty="0"/>
              <a:t>; </a:t>
            </a:r>
          </a:p>
          <a:p>
            <a:r>
              <a:rPr lang="en-US" dirty="0"/>
              <a:t>e) Outsourcing OSH services to </a:t>
            </a:r>
            <a:r>
              <a:rPr lang="en-US" dirty="0" err="1"/>
              <a:t>specialised</a:t>
            </a:r>
            <a:r>
              <a:rPr lang="en-US" dirty="0"/>
              <a:t> OSH service providers or OSH specialists in case of enterprises and </a:t>
            </a:r>
            <a:r>
              <a:rPr lang="en-US" dirty="0" err="1"/>
              <a:t>organisations</a:t>
            </a:r>
            <a:r>
              <a:rPr lang="en-US" dirty="0"/>
              <a:t> employing less than 50 workers; </a:t>
            </a:r>
          </a:p>
          <a:p>
            <a:r>
              <a:rPr lang="en-US" dirty="0"/>
              <a:t>f) Allocating funding for OSH actions at least at the level prescribed by law; </a:t>
            </a:r>
          </a:p>
          <a:p>
            <a:r>
              <a:rPr lang="en-US" dirty="0"/>
              <a:t>g) Ensuring to undertake an assessment of working conditions by </a:t>
            </a:r>
            <a:r>
              <a:rPr lang="en-US" dirty="0" err="1"/>
              <a:t>authorised</a:t>
            </a:r>
            <a:r>
              <a:rPr lang="en-US" dirty="0"/>
              <a:t> organisations6 ; </a:t>
            </a:r>
          </a:p>
          <a:p>
            <a:r>
              <a:rPr lang="en-US" dirty="0"/>
              <a:t>h) Undertaking risk assessment for the purpose of identifying, determining, assessing, reducing and eliminating workplace hazards; </a:t>
            </a:r>
          </a:p>
          <a:p>
            <a:endParaRPr lang="en-US" dirty="0"/>
          </a:p>
        </p:txBody>
      </p:sp>
      <p:sp>
        <p:nvSpPr>
          <p:cNvPr id="3" name="Rectangle 2"/>
          <p:cNvSpPr/>
          <p:nvPr/>
        </p:nvSpPr>
        <p:spPr>
          <a:xfrm>
            <a:off x="744583" y="748342"/>
            <a:ext cx="10672353" cy="830997"/>
          </a:xfrm>
          <a:prstGeom prst="rect">
            <a:avLst/>
          </a:prstGeom>
        </p:spPr>
        <p:txBody>
          <a:bodyPr wrap="square">
            <a:spAutoFit/>
          </a:bodyPr>
          <a:lstStyle/>
          <a:p>
            <a:pPr algn="ctr"/>
            <a:r>
              <a:rPr lang="en-US" sz="4800" b="1" dirty="0" smtClean="0"/>
              <a:t>Mongolian National OSH law in brief</a:t>
            </a:r>
            <a:endParaRPr lang="en-US" sz="4800" b="1" dirty="0"/>
          </a:p>
        </p:txBody>
      </p:sp>
    </p:spTree>
    <p:extLst>
      <p:ext uri="{BB962C8B-B14F-4D97-AF65-F5344CB8AC3E}">
        <p14:creationId xmlns:p14="http://schemas.microsoft.com/office/powerpoint/2010/main" val="434647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851" y="751344"/>
            <a:ext cx="9183189" cy="3416320"/>
          </a:xfrm>
          <a:prstGeom prst="rect">
            <a:avLst/>
          </a:prstGeom>
        </p:spPr>
        <p:txBody>
          <a:bodyPr wrap="square">
            <a:spAutoFit/>
          </a:bodyPr>
          <a:lstStyle/>
          <a:p>
            <a:r>
              <a:rPr lang="en-US" dirty="0" err="1" smtClean="0"/>
              <a:t>i</a:t>
            </a:r>
            <a:r>
              <a:rPr lang="en-US" dirty="0"/>
              <a:t>) Establishing management responsibility for implementation of OSH laws, regulations, applicable standards, and recommendations from the assessment of working conditions; and </a:t>
            </a:r>
          </a:p>
          <a:p>
            <a:r>
              <a:rPr lang="en-US" dirty="0"/>
              <a:t>1) Establishing a Commission for Investigating and Reporting Industrial Accident and Acute Poisoning which is required to work on a regular basis and which shall consists of at least three persons, including representatives of employers and workers of the given enterprise7; </a:t>
            </a:r>
          </a:p>
          <a:p>
            <a:endParaRPr lang="en-US" dirty="0"/>
          </a:p>
          <a:p>
            <a:r>
              <a:rPr lang="en-US" dirty="0"/>
              <a:t>The OSH law also requires that a general contractor (for instance in construction of buildings) shall be responsible for concluding agreement with their sub-contractors to comply with national OSH requirements and standards; in case of absence of such agreement, the general contractor would be held responsible for ensuring occupational safety and health, and payment of injury compensation and other financial obligations prescribed by law. According to the Company Tax Law, expenditures for safety and health of workers are deducted from taxable income. </a:t>
            </a:r>
          </a:p>
        </p:txBody>
      </p:sp>
    </p:spTree>
    <p:extLst>
      <p:ext uri="{BB962C8B-B14F-4D97-AF65-F5344CB8AC3E}">
        <p14:creationId xmlns:p14="http://schemas.microsoft.com/office/powerpoint/2010/main" val="846728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1600200"/>
            <a:ext cx="838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9538" algn="just"/>
            <a:r>
              <a:rPr lang="en-US" sz="2400" dirty="0">
                <a:latin typeface="Arial" charset="0"/>
              </a:rPr>
              <a:t>The fundamental concept  of occupational safety and health policy is to take all necessary actions for protecting lives and health of workers. </a:t>
            </a:r>
            <a:endParaRPr lang="mn-MN" sz="2400" dirty="0">
              <a:latin typeface="Arial" charset="0"/>
            </a:endParaRPr>
          </a:p>
          <a:p>
            <a:pPr marL="109538" algn="just"/>
            <a:endParaRPr lang="mn-MN" dirty="0">
              <a:latin typeface="Arial" charset="0"/>
            </a:endParaRPr>
          </a:p>
        </p:txBody>
      </p:sp>
      <p:sp>
        <p:nvSpPr>
          <p:cNvPr id="5" name="Rounded Rectangle 4"/>
          <p:cNvSpPr/>
          <p:nvPr/>
        </p:nvSpPr>
        <p:spPr>
          <a:xfrm>
            <a:off x="1828800" y="3929064"/>
            <a:ext cx="1981200" cy="1862137"/>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600" dirty="0">
                <a:solidFill>
                  <a:schemeClr val="tx1"/>
                </a:solidFill>
                <a:latin typeface="Arial" pitchFamily="34" charset="0"/>
                <a:cs typeface="Arial" pitchFamily="34" charset="0"/>
              </a:rPr>
              <a:t>Enforce unified standards and norms for OSH in Mongolia</a:t>
            </a:r>
            <a:endParaRPr lang="mn-MN" sz="1600" dirty="0">
              <a:solidFill>
                <a:schemeClr val="tx1"/>
              </a:solidFill>
              <a:latin typeface="Arial" pitchFamily="34" charset="0"/>
              <a:cs typeface="Arial" pitchFamily="34" charset="0"/>
            </a:endParaRPr>
          </a:p>
        </p:txBody>
      </p:sp>
      <p:sp>
        <p:nvSpPr>
          <p:cNvPr id="6" name="Rounded Rectangle 5"/>
          <p:cNvSpPr/>
          <p:nvPr/>
        </p:nvSpPr>
        <p:spPr>
          <a:xfrm>
            <a:off x="4038600" y="3962400"/>
            <a:ext cx="2122488" cy="1828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600" dirty="0">
                <a:solidFill>
                  <a:schemeClr val="tx1"/>
                </a:solidFill>
                <a:latin typeface="Arial" pitchFamily="34" charset="0"/>
                <a:cs typeface="Arial" pitchFamily="34" charset="0"/>
              </a:rPr>
              <a:t>Provide permanent inspection on OSH to ensure the proper compliance  to standards </a:t>
            </a:r>
            <a:endParaRPr lang="en-US" sz="1600" dirty="0">
              <a:solidFill>
                <a:schemeClr val="tx1"/>
              </a:solidFill>
            </a:endParaRPr>
          </a:p>
        </p:txBody>
      </p:sp>
      <p:sp>
        <p:nvSpPr>
          <p:cNvPr id="7" name="Rounded Rectangle 6"/>
          <p:cNvSpPr/>
          <p:nvPr/>
        </p:nvSpPr>
        <p:spPr>
          <a:xfrm>
            <a:off x="6499225" y="3886200"/>
            <a:ext cx="1828800" cy="1905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solidFill>
                  <a:schemeClr val="tx1"/>
                </a:solidFill>
                <a:latin typeface="Arial" pitchFamily="34" charset="0"/>
                <a:cs typeface="Arial" pitchFamily="34" charset="0"/>
              </a:rPr>
              <a:t>Ensure transparent and accountable information </a:t>
            </a:r>
            <a:endParaRPr lang="mn-MN" dirty="0">
              <a:solidFill>
                <a:schemeClr val="tx1"/>
              </a:solidFill>
              <a:latin typeface="Arial" pitchFamily="34" charset="0"/>
              <a:cs typeface="Arial" pitchFamily="34" charset="0"/>
            </a:endParaRPr>
          </a:p>
        </p:txBody>
      </p:sp>
      <p:sp>
        <p:nvSpPr>
          <p:cNvPr id="8" name="Rounded Rectangle 7"/>
          <p:cNvSpPr/>
          <p:nvPr/>
        </p:nvSpPr>
        <p:spPr>
          <a:xfrm>
            <a:off x="8610600" y="3886200"/>
            <a:ext cx="1905000" cy="1905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600" dirty="0">
                <a:solidFill>
                  <a:schemeClr val="tx1"/>
                </a:solidFill>
                <a:latin typeface="Arial" pitchFamily="34" charset="0"/>
                <a:cs typeface="Arial" pitchFamily="34" charset="0"/>
              </a:rPr>
              <a:t>Create workplaces according to OSH standards </a:t>
            </a:r>
            <a:r>
              <a:rPr lang="mn-MN" sz="1600" dirty="0">
                <a:solidFill>
                  <a:schemeClr val="tx1"/>
                </a:solidFill>
                <a:latin typeface="Arial" pitchFamily="34" charset="0"/>
                <a:cs typeface="Arial" pitchFamily="34" charset="0"/>
              </a:rPr>
              <a:t> </a:t>
            </a:r>
          </a:p>
        </p:txBody>
      </p:sp>
      <p:sp>
        <p:nvSpPr>
          <p:cNvPr id="9" name="Rounded Rectangle 8"/>
          <p:cNvSpPr/>
          <p:nvPr/>
        </p:nvSpPr>
        <p:spPr>
          <a:xfrm>
            <a:off x="4267200" y="2895600"/>
            <a:ext cx="3363686" cy="609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OSH</a:t>
            </a:r>
          </a:p>
        </p:txBody>
      </p:sp>
      <p:cxnSp>
        <p:nvCxnSpPr>
          <p:cNvPr id="15" name="Straight Arrow Connector 14"/>
          <p:cNvCxnSpPr/>
          <p:nvPr/>
        </p:nvCxnSpPr>
        <p:spPr>
          <a:xfrm>
            <a:off x="2819400" y="3278188"/>
            <a:ext cx="1295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819400" y="3278188"/>
            <a:ext cx="0" cy="608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372600" y="3235326"/>
            <a:ext cx="0" cy="498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7696200" y="3235325"/>
            <a:ext cx="1676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itle 1"/>
          <p:cNvSpPr txBox="1">
            <a:spLocks/>
          </p:cNvSpPr>
          <p:nvPr/>
        </p:nvSpPr>
        <p:spPr>
          <a:xfrm>
            <a:off x="2938452" y="381000"/>
            <a:ext cx="7337662" cy="715962"/>
          </a:xfrm>
          <a:prstGeom prst="rect">
            <a:avLst/>
          </a:prstGeom>
          <a:solidFill>
            <a:schemeClr val="accent1">
              <a:lumMod val="40000"/>
              <a:lumOff val="60000"/>
            </a:schemeClr>
          </a:solidFill>
        </p:spPr>
        <p:txBody>
          <a:bodyPr anchor="ct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US" sz="1800" cap="all" dirty="0">
                <a:solidFill>
                  <a:schemeClr val="accent1">
                    <a:lumMod val="50000"/>
                  </a:schemeClr>
                </a:solidFill>
                <a:effectLst/>
                <a:latin typeface="Arial" pitchFamily="34" charset="0"/>
                <a:cs typeface="Arial" pitchFamily="34" charset="0"/>
              </a:rPr>
              <a:t>The Government policy and main principles on occupational safety and health </a:t>
            </a:r>
            <a:endParaRPr lang="en-US" sz="18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1250669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6114" y="1600200"/>
            <a:ext cx="7620000" cy="4343400"/>
          </a:xfrm>
        </p:spPr>
        <p:txBody>
          <a:bodyPr>
            <a:normAutofit fontScale="92500"/>
          </a:bodyPr>
          <a:lstStyle/>
          <a:p>
            <a:pPr algn="just">
              <a:buNone/>
            </a:pPr>
            <a:endParaRPr lang="mn-MN" sz="2400" dirty="0">
              <a:latin typeface="Arial" pitchFamily="34" charset="0"/>
              <a:cs typeface="Arial" pitchFamily="34" charset="0"/>
            </a:endParaRPr>
          </a:p>
          <a:p>
            <a:pPr algn="just"/>
            <a:r>
              <a:rPr lang="en-US" sz="2400" dirty="0">
                <a:latin typeface="Arial" pitchFamily="34" charset="0"/>
                <a:cs typeface="Arial" pitchFamily="34" charset="0"/>
              </a:rPr>
              <a:t>The law on OSH was adopted in 2008 /Modified in 2015/</a:t>
            </a:r>
          </a:p>
          <a:p>
            <a:pPr algn="just"/>
            <a:r>
              <a:rPr lang="mn-MN" sz="2400" dirty="0">
                <a:latin typeface="Arial" pitchFamily="34" charset="0"/>
                <a:cs typeface="Arial" pitchFamily="34" charset="0"/>
              </a:rPr>
              <a:t>64</a:t>
            </a:r>
            <a:r>
              <a:rPr lang="en-US" sz="2400" dirty="0">
                <a:latin typeface="Arial" pitchFamily="34" charset="0"/>
                <a:cs typeface="Arial" pitchFamily="34" charset="0"/>
              </a:rPr>
              <a:t> regulations</a:t>
            </a:r>
          </a:p>
          <a:p>
            <a:pPr algn="just"/>
            <a:r>
              <a:rPr lang="mn-MN" sz="2400" dirty="0">
                <a:latin typeface="Arial" pitchFamily="34" charset="0"/>
                <a:cs typeface="Arial" pitchFamily="34" charset="0"/>
              </a:rPr>
              <a:t>140 </a:t>
            </a:r>
            <a:r>
              <a:rPr lang="en-US" sz="2400" dirty="0">
                <a:latin typeface="Arial" pitchFamily="34" charset="0"/>
                <a:cs typeface="Arial" pitchFamily="34" charset="0"/>
              </a:rPr>
              <a:t>standards</a:t>
            </a:r>
            <a:endParaRPr lang="mn-MN" sz="2400" dirty="0">
              <a:latin typeface="Arial" pitchFamily="34" charset="0"/>
              <a:cs typeface="Arial" pitchFamily="34" charset="0"/>
            </a:endParaRPr>
          </a:p>
          <a:p>
            <a:pPr algn="just"/>
            <a:r>
              <a:rPr lang="en-US" sz="2400" dirty="0">
                <a:latin typeface="Arial" pitchFamily="34" charset="0"/>
                <a:cs typeface="Arial" pitchFamily="34" charset="0"/>
              </a:rPr>
              <a:t>The </a:t>
            </a:r>
            <a:r>
              <a:rPr lang="en-US" sz="2400" dirty="0" smtClean="0">
                <a:latin typeface="Arial" pitchFamily="34" charset="0"/>
                <a:cs typeface="Arial" pitchFamily="34" charset="0"/>
              </a:rPr>
              <a:t>5</a:t>
            </a:r>
            <a:r>
              <a:rPr lang="en-US" sz="2400" baseline="30000" dirty="0" smtClean="0">
                <a:latin typeface="Arial" pitchFamily="34" charset="0"/>
                <a:cs typeface="Arial" pitchFamily="34" charset="0"/>
              </a:rPr>
              <a:t>th</a:t>
            </a:r>
            <a:r>
              <a:rPr lang="en-US" sz="2400" dirty="0" smtClean="0">
                <a:latin typeface="Arial" pitchFamily="34" charset="0"/>
                <a:cs typeface="Arial" pitchFamily="34" charset="0"/>
              </a:rPr>
              <a:t> National </a:t>
            </a:r>
            <a:r>
              <a:rPr lang="en-US" sz="2400" dirty="0">
                <a:latin typeface="Arial" pitchFamily="34" charset="0"/>
                <a:cs typeface="Arial" pitchFamily="34" charset="0"/>
              </a:rPr>
              <a:t>Program on improving OSH has been implemented since </a:t>
            </a:r>
            <a:r>
              <a:rPr lang="en-US" sz="2400" dirty="0" smtClean="0">
                <a:latin typeface="Arial" pitchFamily="34" charset="0"/>
                <a:cs typeface="Arial" pitchFamily="34" charset="0"/>
              </a:rPr>
              <a:t>this year </a:t>
            </a:r>
            <a:r>
              <a:rPr lang="mn-MN" sz="2400" dirty="0" smtClean="0">
                <a:latin typeface="Arial" pitchFamily="34" charset="0"/>
                <a:cs typeface="Arial" pitchFamily="34" charset="0"/>
              </a:rPr>
              <a:t>  </a:t>
            </a:r>
            <a:endParaRPr lang="en-US" sz="2400" dirty="0">
              <a:latin typeface="Arial" pitchFamily="34" charset="0"/>
              <a:cs typeface="Arial" pitchFamily="34" charset="0"/>
            </a:endParaRPr>
          </a:p>
          <a:p>
            <a:pPr algn="just"/>
            <a:r>
              <a:rPr lang="en-US" sz="2400" dirty="0">
                <a:latin typeface="Arial" pitchFamily="34" charset="0"/>
                <a:cs typeface="Arial" pitchFamily="34" charset="0"/>
              </a:rPr>
              <a:t>In those years </a:t>
            </a:r>
            <a:r>
              <a:rPr lang="mn-MN" sz="2400" dirty="0">
                <a:latin typeface="Arial" pitchFamily="34" charset="0"/>
                <a:cs typeface="Arial" pitchFamily="34" charset="0"/>
              </a:rPr>
              <a:t>20</a:t>
            </a:r>
            <a:r>
              <a:rPr lang="en-US" sz="2400" dirty="0">
                <a:latin typeface="Arial" pitchFamily="34" charset="0"/>
                <a:cs typeface="Arial" pitchFamily="34" charset="0"/>
              </a:rPr>
              <a:t>06 and</a:t>
            </a:r>
            <a:r>
              <a:rPr lang="mn-MN" sz="2400" dirty="0">
                <a:latin typeface="Arial" pitchFamily="34" charset="0"/>
                <a:cs typeface="Arial" pitchFamily="34" charset="0"/>
              </a:rPr>
              <a:t> 2009</a:t>
            </a:r>
            <a:r>
              <a:rPr lang="en-US" sz="2400" dirty="0">
                <a:latin typeface="Arial" pitchFamily="34" charset="0"/>
                <a:cs typeface="Arial" pitchFamily="34" charset="0"/>
              </a:rPr>
              <a:t>, the International </a:t>
            </a:r>
            <a:r>
              <a:rPr lang="en-US" sz="2400" dirty="0" err="1">
                <a:latin typeface="Arial" pitchFamily="34" charset="0"/>
                <a:cs typeface="Arial" pitchFamily="34" charset="0"/>
              </a:rPr>
              <a:t>Labour</a:t>
            </a:r>
            <a:r>
              <a:rPr lang="en-US" sz="2400" dirty="0">
                <a:latin typeface="Arial" pitchFamily="34" charset="0"/>
                <a:cs typeface="Arial" pitchFamily="34" charset="0"/>
              </a:rPr>
              <a:t> Organization's audit certified that a proper legislative environment on preventive measures has been created in Mongolia </a:t>
            </a:r>
            <a:endParaRPr lang="mn-MN" sz="2400" dirty="0">
              <a:solidFill>
                <a:srgbClr val="FF0000"/>
              </a:solidFill>
              <a:latin typeface="Arial" pitchFamily="34" charset="0"/>
              <a:cs typeface="Arial" pitchFamily="34" charset="0"/>
            </a:endParaRPr>
          </a:p>
        </p:txBody>
      </p:sp>
      <p:sp>
        <p:nvSpPr>
          <p:cNvPr id="5" name="Title 1"/>
          <p:cNvSpPr txBox="1">
            <a:spLocks/>
          </p:cNvSpPr>
          <p:nvPr/>
        </p:nvSpPr>
        <p:spPr>
          <a:xfrm>
            <a:off x="2938452" y="381000"/>
            <a:ext cx="7337662" cy="715962"/>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Legislative environment </a:t>
            </a:r>
          </a:p>
        </p:txBody>
      </p:sp>
    </p:spTree>
    <p:extLst>
      <p:ext uri="{BB962C8B-B14F-4D97-AF65-F5344CB8AC3E}">
        <p14:creationId xmlns:p14="http://schemas.microsoft.com/office/powerpoint/2010/main" val="43292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447801"/>
            <a:ext cx="8001000" cy="4330891"/>
          </a:xfrm>
        </p:spPr>
        <p:txBody>
          <a:bodyPr>
            <a:noAutofit/>
          </a:bodyPr>
          <a:lstStyle/>
          <a:p>
            <a:pPr algn="just"/>
            <a:r>
              <a:rPr lang="en-US" sz="2400" dirty="0">
                <a:latin typeface="Arial" pitchFamily="34" charset="0"/>
                <a:cs typeface="Arial" pitchFamily="34" charset="0"/>
              </a:rPr>
              <a:t>To improve the legislative environment and standards on OSH and ensure their implementation</a:t>
            </a:r>
          </a:p>
          <a:p>
            <a:pPr algn="just"/>
            <a:r>
              <a:rPr lang="en-US" sz="2400" dirty="0">
                <a:latin typeface="Arial" pitchFamily="34" charset="0"/>
                <a:cs typeface="Arial" pitchFamily="34" charset="0"/>
              </a:rPr>
              <a:t>To create risk-free, safe and healthy workplaces </a:t>
            </a:r>
          </a:p>
          <a:p>
            <a:pPr algn="just"/>
            <a:r>
              <a:rPr lang="en-US" sz="2400" dirty="0">
                <a:latin typeface="Arial" pitchFamily="34" charset="0"/>
                <a:cs typeface="Arial" pitchFamily="34" charset="0"/>
              </a:rPr>
              <a:t>To encourage workers to maintain safe behavior and culture in workplaces</a:t>
            </a:r>
          </a:p>
          <a:p>
            <a:pPr algn="just"/>
            <a:r>
              <a:rPr lang="en-US" sz="2400" dirty="0">
                <a:latin typeface="Arial" pitchFamily="34" charset="0"/>
                <a:cs typeface="Arial" pitchFamily="34" charset="0"/>
              </a:rPr>
              <a:t>To ensure the rights of workers to work in a safe environment by improving national management and the capacity of OSH</a:t>
            </a:r>
          </a:p>
          <a:p>
            <a:pPr algn="just"/>
            <a:r>
              <a:rPr lang="en-US" sz="2400" dirty="0">
                <a:latin typeface="Arial" pitchFamily="34" charset="0"/>
                <a:cs typeface="Arial" pitchFamily="34" charset="0"/>
              </a:rPr>
              <a:t>To decrease the level of occupational accidents and work-related illnesses</a:t>
            </a:r>
          </a:p>
        </p:txBody>
      </p:sp>
      <p:sp>
        <p:nvSpPr>
          <p:cNvPr id="5" name="Title 1"/>
          <p:cNvSpPr txBox="1">
            <a:spLocks/>
          </p:cNvSpPr>
          <p:nvPr/>
        </p:nvSpPr>
        <p:spPr>
          <a:xfrm>
            <a:off x="2862253" y="365919"/>
            <a:ext cx="7142409" cy="715962"/>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Objectives of THE  national </a:t>
            </a:r>
            <a:r>
              <a:rPr lang="en-US" sz="2000" cap="all"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programme</a:t>
            </a:r>
            <a:endPar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430365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00989"/>
            <a:ext cx="8229600" cy="4606303"/>
          </a:xfrm>
        </p:spPr>
        <p:txBody>
          <a:bodyPr>
            <a:noAutofit/>
          </a:bodyPr>
          <a:lstStyle/>
          <a:p>
            <a:pPr algn="just"/>
            <a:r>
              <a:rPr lang="en-US" sz="1800" dirty="0">
                <a:latin typeface="Arial" pitchFamily="34" charset="0"/>
                <a:cs typeface="Arial" pitchFamily="34" charset="0"/>
              </a:rPr>
              <a:t>To upgrade standards and regulations on OSH in accordance with international standards, norms, and national special circumstances; </a:t>
            </a:r>
            <a:endParaRPr lang="mn-MN" sz="1800" dirty="0">
              <a:latin typeface="Arial" pitchFamily="34" charset="0"/>
              <a:cs typeface="Arial" pitchFamily="34" charset="0"/>
            </a:endParaRPr>
          </a:p>
          <a:p>
            <a:pPr algn="just"/>
            <a:r>
              <a:rPr lang="en-US" sz="1800" dirty="0">
                <a:latin typeface="Arial" pitchFamily="34" charset="0"/>
                <a:cs typeface="Arial" pitchFamily="34" charset="0"/>
              </a:rPr>
              <a:t>To ensure the implementation of regulations and standards in workplaces and business entities</a:t>
            </a:r>
            <a:r>
              <a:rPr lang="mn-MN" sz="1800" dirty="0">
                <a:latin typeface="Arial" pitchFamily="34" charset="0"/>
                <a:cs typeface="Arial" pitchFamily="34" charset="0"/>
              </a:rPr>
              <a:t>;</a:t>
            </a:r>
          </a:p>
          <a:p>
            <a:pPr algn="just"/>
            <a:r>
              <a:rPr lang="en-US" sz="1800" dirty="0">
                <a:latin typeface="Arial" pitchFamily="34" charset="0"/>
                <a:cs typeface="Arial" pitchFamily="34" charset="0"/>
              </a:rPr>
              <a:t>To strengthen preventive measures on occupational accidents and work-related illnesses</a:t>
            </a:r>
            <a:r>
              <a:rPr lang="mn-MN" sz="1800" dirty="0">
                <a:latin typeface="Arial" pitchFamily="34" charset="0"/>
                <a:cs typeface="Arial" pitchFamily="34" charset="0"/>
              </a:rPr>
              <a:t>;</a:t>
            </a:r>
          </a:p>
          <a:p>
            <a:pPr algn="just"/>
            <a:r>
              <a:rPr lang="en-US" sz="1800" dirty="0">
                <a:latin typeface="Arial" pitchFamily="34" charset="0"/>
                <a:cs typeface="Arial" pitchFamily="34" charset="0"/>
              </a:rPr>
              <a:t>To take measures to prevent against illness and disorders due to mercury, asbestos </a:t>
            </a:r>
            <a:r>
              <a:rPr lang="en-US" sz="1800" dirty="0">
                <a:solidFill>
                  <a:srgbClr val="FF0000"/>
                </a:solidFill>
                <a:latin typeface="Arial" pitchFamily="34" charset="0"/>
                <a:cs typeface="Arial" pitchFamily="34" charset="0"/>
              </a:rPr>
              <a:t> </a:t>
            </a:r>
            <a:r>
              <a:rPr lang="en-US" sz="1800" dirty="0">
                <a:latin typeface="Arial" pitchFamily="34" charset="0"/>
                <a:cs typeface="Arial" pitchFamily="34" charset="0"/>
              </a:rPr>
              <a:t>and reduce and stop the usage of chemical substances</a:t>
            </a:r>
            <a:r>
              <a:rPr lang="mn-MN" sz="1800" dirty="0">
                <a:latin typeface="Arial" pitchFamily="34" charset="0"/>
                <a:cs typeface="Arial" pitchFamily="34" charset="0"/>
              </a:rPr>
              <a:t>;</a:t>
            </a:r>
          </a:p>
          <a:p>
            <a:pPr algn="just"/>
            <a:r>
              <a:rPr lang="en-US" sz="1800" dirty="0">
                <a:latin typeface="Arial" pitchFamily="34" charset="0"/>
                <a:cs typeface="Arial" pitchFamily="34" charset="0"/>
              </a:rPr>
              <a:t>To improve compensation services to workers who are affected by work-related illnesses and accidents</a:t>
            </a:r>
            <a:r>
              <a:rPr lang="mn-MN" sz="1800" dirty="0">
                <a:latin typeface="Arial" pitchFamily="34" charset="0"/>
                <a:cs typeface="Arial" pitchFamily="34" charset="0"/>
              </a:rPr>
              <a:t>;</a:t>
            </a:r>
          </a:p>
          <a:p>
            <a:pPr algn="just"/>
            <a:r>
              <a:rPr lang="en-US" sz="1800" dirty="0">
                <a:latin typeface="Arial" pitchFamily="34" charset="0"/>
                <a:cs typeface="Arial" pitchFamily="34" charset="0"/>
              </a:rPr>
              <a:t>To develop a  public monitoring and inspection system;</a:t>
            </a:r>
          </a:p>
          <a:p>
            <a:pPr algn="just"/>
            <a:r>
              <a:rPr lang="en-US" sz="1800" dirty="0">
                <a:latin typeface="Arial" pitchFamily="34" charset="0"/>
                <a:cs typeface="Arial" pitchFamily="34" charset="0"/>
              </a:rPr>
              <a:t>To enhance training, research and awareness activities in OSH and improve the national capacity of OSH management; </a:t>
            </a:r>
            <a:endParaRPr lang="mn-MN" sz="1800" dirty="0">
              <a:latin typeface="Arial" pitchFamily="34" charset="0"/>
              <a:cs typeface="Arial" pitchFamily="34" charset="0"/>
            </a:endParaRPr>
          </a:p>
          <a:p>
            <a:pPr marL="109728" indent="0" algn="just">
              <a:buNone/>
            </a:pPr>
            <a:r>
              <a:rPr lang="mn-MN" sz="1800" dirty="0">
                <a:latin typeface="Arial" pitchFamily="34" charset="0"/>
                <a:cs typeface="Arial" pitchFamily="34" charset="0"/>
              </a:rPr>
              <a:t> </a:t>
            </a:r>
          </a:p>
          <a:p>
            <a:pPr algn="just"/>
            <a:endParaRPr lang="en-US" sz="1800" dirty="0">
              <a:solidFill>
                <a:srgbClr val="FF0000"/>
              </a:solidFill>
              <a:latin typeface="Arial" pitchFamily="34" charset="0"/>
              <a:cs typeface="Arial" pitchFamily="34" charset="0"/>
            </a:endParaRPr>
          </a:p>
        </p:txBody>
      </p:sp>
      <p:sp>
        <p:nvSpPr>
          <p:cNvPr id="5" name="Title 1"/>
          <p:cNvSpPr txBox="1">
            <a:spLocks/>
          </p:cNvSpPr>
          <p:nvPr/>
        </p:nvSpPr>
        <p:spPr>
          <a:xfrm>
            <a:off x="3004458" y="274638"/>
            <a:ext cx="7142409" cy="715962"/>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Objectives of national program </a:t>
            </a:r>
          </a:p>
        </p:txBody>
      </p:sp>
    </p:spTree>
    <p:extLst>
      <p:ext uri="{BB962C8B-B14F-4D97-AF65-F5344CB8AC3E}">
        <p14:creationId xmlns:p14="http://schemas.microsoft.com/office/powerpoint/2010/main" val="42430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5098" y="1524000"/>
            <a:ext cx="8229600" cy="762000"/>
          </a:xfrm>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000" dirty="0">
                <a:latin typeface="Arial" pitchFamily="34" charset="0"/>
                <a:cs typeface="Arial" pitchFamily="34" charset="0"/>
              </a:rPr>
              <a:t>To clarify roles and responsibilities of employees who are in charge of  OSH measures </a:t>
            </a:r>
          </a:p>
        </p:txBody>
      </p:sp>
      <p:sp>
        <p:nvSpPr>
          <p:cNvPr id="5" name="Title 1"/>
          <p:cNvSpPr txBox="1">
            <a:spLocks/>
          </p:cNvSpPr>
          <p:nvPr/>
        </p:nvSpPr>
        <p:spPr>
          <a:xfrm>
            <a:off x="2971800" y="304801"/>
            <a:ext cx="7391400" cy="875701"/>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Amended provisions for the law on </a:t>
            </a:r>
            <a:r>
              <a:rPr lang="en-US" sz="2000" cap="all" dirty="0" err="1"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osh</a:t>
            </a:r>
            <a:r>
              <a:rPr lang="en-US" sz="200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 / issues </a:t>
            </a:r>
            <a:endParaRPr lang="en-US"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
        <p:nvSpPr>
          <p:cNvPr id="6" name="Content Placeholder 1"/>
          <p:cNvSpPr txBox="1">
            <a:spLocks/>
          </p:cNvSpPr>
          <p:nvPr/>
        </p:nvSpPr>
        <p:spPr>
          <a:xfrm>
            <a:off x="2057400" y="4876800"/>
            <a:ext cx="8229600" cy="727166"/>
          </a:xfrm>
          <a:prstGeom prst="rect">
            <a:avLst/>
          </a:prstGeom>
          <a:solidFill>
            <a:schemeClr val="bg2"/>
          </a:solidFill>
          <a:ln>
            <a:solidFill>
              <a:srgbClr val="00B050"/>
            </a:solidFill>
          </a:ln>
        </p:spPr>
        <p:style>
          <a:lnRef idx="2">
            <a:schemeClr val="accent5"/>
          </a:lnRef>
          <a:fillRef idx="1">
            <a:schemeClr val="lt1"/>
          </a:fillRef>
          <a:effectRef idx="0">
            <a:schemeClr val="accent5"/>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
                <a:srgbClr val="2DA2BF"/>
              </a:buClr>
            </a:pPr>
            <a:r>
              <a:rPr lang="en-US" sz="2000" dirty="0">
                <a:solidFill>
                  <a:prstClr val="black"/>
                </a:solidFill>
                <a:latin typeface="Arial" pitchFamily="34" charset="0"/>
                <a:cs typeface="Arial" pitchFamily="34" charset="0"/>
              </a:rPr>
              <a:t>To organize risk evaluation measures in collaboration with OSH committee and trade unions </a:t>
            </a:r>
            <a:endParaRPr lang="mn-MN" sz="2000" dirty="0">
              <a:solidFill>
                <a:prstClr val="black"/>
              </a:solidFill>
              <a:latin typeface="Arial" pitchFamily="34" charset="0"/>
              <a:cs typeface="Arial" pitchFamily="34" charset="0"/>
            </a:endParaRPr>
          </a:p>
        </p:txBody>
      </p:sp>
      <p:sp>
        <p:nvSpPr>
          <p:cNvPr id="8" name="Content Placeholder 1"/>
          <p:cNvSpPr txBox="1">
            <a:spLocks/>
          </p:cNvSpPr>
          <p:nvPr/>
        </p:nvSpPr>
        <p:spPr>
          <a:xfrm>
            <a:off x="2057400" y="2362200"/>
            <a:ext cx="8229600" cy="762000"/>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n-US" sz="2000" dirty="0">
                <a:latin typeface="Arial" pitchFamily="34" charset="0"/>
                <a:cs typeface="Arial" pitchFamily="34" charset="0"/>
              </a:rPr>
              <a:t>To increase the minimum budget of employers dedicated to OSH measures </a:t>
            </a:r>
            <a:endParaRPr lang="mn-MN" sz="2000" dirty="0">
              <a:latin typeface="Arial" pitchFamily="34" charset="0"/>
              <a:cs typeface="Arial" pitchFamily="34" charset="0"/>
            </a:endParaRPr>
          </a:p>
          <a:p>
            <a:pPr marL="109728" indent="0" algn="just">
              <a:buNone/>
            </a:pPr>
            <a:endParaRPr lang="mn-MN" sz="2000" dirty="0">
              <a:latin typeface="Arial" pitchFamily="34" charset="0"/>
              <a:cs typeface="Arial" pitchFamily="34" charset="0"/>
            </a:endParaRPr>
          </a:p>
          <a:p>
            <a:pPr marL="109728" indent="0" algn="just">
              <a:buNone/>
            </a:pPr>
            <a:r>
              <a:rPr lang="mn-MN" sz="2000" dirty="0">
                <a:solidFill>
                  <a:srgbClr val="FF0000"/>
                </a:solidFill>
                <a:latin typeface="Arial" pitchFamily="34" charset="0"/>
                <a:cs typeface="Arial" pitchFamily="34" charset="0"/>
              </a:rPr>
              <a:t>              </a:t>
            </a:r>
            <a:endParaRPr lang="en-US" sz="2000" dirty="0">
              <a:solidFill>
                <a:srgbClr val="FF0000"/>
              </a:solidFill>
              <a:latin typeface="Arial" pitchFamily="34" charset="0"/>
              <a:cs typeface="Arial" pitchFamily="34" charset="0"/>
            </a:endParaRPr>
          </a:p>
        </p:txBody>
      </p:sp>
      <p:sp>
        <p:nvSpPr>
          <p:cNvPr id="10" name="Content Placeholder 1"/>
          <p:cNvSpPr txBox="1">
            <a:spLocks/>
          </p:cNvSpPr>
          <p:nvPr/>
        </p:nvSpPr>
        <p:spPr>
          <a:xfrm>
            <a:off x="2057400" y="3200400"/>
            <a:ext cx="8229600" cy="762000"/>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n-US" sz="2000" dirty="0">
                <a:latin typeface="Arial" pitchFamily="34" charset="0"/>
                <a:cs typeface="Arial" pitchFamily="34" charset="0"/>
              </a:rPr>
              <a:t>To strengthen the legal penalty for noncompliance with safety measures </a:t>
            </a:r>
            <a:endParaRPr lang="mn-MN" sz="2000" dirty="0">
              <a:latin typeface="Arial" pitchFamily="34" charset="0"/>
              <a:cs typeface="Arial" pitchFamily="34" charset="0"/>
            </a:endParaRPr>
          </a:p>
          <a:p>
            <a:pPr marL="109728" indent="0" algn="just">
              <a:buNone/>
            </a:pPr>
            <a:endParaRPr lang="mn-MN" sz="2000" dirty="0">
              <a:latin typeface="Arial" pitchFamily="34" charset="0"/>
              <a:cs typeface="Arial" pitchFamily="34" charset="0"/>
            </a:endParaRPr>
          </a:p>
        </p:txBody>
      </p:sp>
      <p:sp>
        <p:nvSpPr>
          <p:cNvPr id="11" name="Content Placeholder 1"/>
          <p:cNvSpPr txBox="1">
            <a:spLocks/>
          </p:cNvSpPr>
          <p:nvPr/>
        </p:nvSpPr>
        <p:spPr>
          <a:xfrm>
            <a:off x="2049966" y="4038600"/>
            <a:ext cx="8229600" cy="762000"/>
          </a:xfrm>
          <a:prstGeom prst="rect">
            <a:avLst/>
          </a:prstGeom>
          <a:solidFill>
            <a:schemeClr val="bg2"/>
          </a:solidFill>
        </p:spPr>
        <p:style>
          <a:lnRef idx="2">
            <a:schemeClr val="accent4"/>
          </a:lnRef>
          <a:fillRef idx="1">
            <a:schemeClr val="lt1"/>
          </a:fillRef>
          <a:effectRef idx="0">
            <a:schemeClr val="accent4"/>
          </a:effectRef>
          <a:fontRef idx="minor">
            <a:schemeClr val="dk1"/>
          </a:fontRef>
        </p:style>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
                <a:srgbClr val="2DA2BF"/>
              </a:buClr>
            </a:pPr>
            <a:r>
              <a:rPr lang="en-US" sz="2000" dirty="0">
                <a:solidFill>
                  <a:prstClr val="black"/>
                </a:solidFill>
                <a:latin typeface="Arial" pitchFamily="34" charset="0"/>
                <a:cs typeface="Arial" pitchFamily="34" charset="0"/>
              </a:rPr>
              <a:t>To ensure proper management of OSH </a:t>
            </a:r>
            <a:endParaRPr lang="mn-MN" sz="2000" dirty="0">
              <a:latin typeface="Arial" pitchFamily="34" charset="0"/>
              <a:cs typeface="Arial" pitchFamily="34" charset="0"/>
            </a:endParaRPr>
          </a:p>
          <a:p>
            <a:pPr algn="just"/>
            <a:endParaRPr lang="mn-MN" sz="2000" dirty="0">
              <a:latin typeface="Arial" pitchFamily="34" charset="0"/>
              <a:cs typeface="Arial" pitchFamily="34" charset="0"/>
            </a:endParaRPr>
          </a:p>
          <a:p>
            <a:pPr marL="109728" indent="0" algn="just">
              <a:buNone/>
            </a:pPr>
            <a:r>
              <a:rPr lang="mn-MN" sz="2000" dirty="0">
                <a:solidFill>
                  <a:srgbClr val="FF0000"/>
                </a:solidFill>
                <a:latin typeface="Arial" pitchFamily="34" charset="0"/>
                <a:cs typeface="Arial" pitchFamily="34" charset="0"/>
              </a:rPr>
              <a:t>              </a:t>
            </a:r>
            <a:endParaRPr lang="en-US"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35821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71801" y="359702"/>
            <a:ext cx="7142409" cy="715962"/>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International cooperation on Osh</a:t>
            </a:r>
          </a:p>
        </p:txBody>
      </p:sp>
      <p:sp>
        <p:nvSpPr>
          <p:cNvPr id="7" name="Oval 6"/>
          <p:cNvSpPr/>
          <p:nvPr/>
        </p:nvSpPr>
        <p:spPr>
          <a:xfrm>
            <a:off x="2209800" y="3984171"/>
            <a:ext cx="2133600" cy="1828800"/>
          </a:xfrm>
          <a:prstGeom prst="ellipse">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latin typeface="Arial" pitchFamily="34" charset="0"/>
                <a:cs typeface="Arial" pitchFamily="34" charset="0"/>
              </a:rPr>
              <a:t>Authority for </a:t>
            </a:r>
            <a:r>
              <a:rPr lang="en-US" sz="1600" dirty="0" err="1">
                <a:solidFill>
                  <a:schemeClr val="tx1"/>
                </a:solidFill>
                <a:latin typeface="Arial" pitchFamily="34" charset="0"/>
                <a:cs typeface="Arial" pitchFamily="34" charset="0"/>
              </a:rPr>
              <a:t>Labour</a:t>
            </a:r>
            <a:r>
              <a:rPr lang="en-US" sz="1600" dirty="0">
                <a:solidFill>
                  <a:schemeClr val="tx1"/>
                </a:solidFill>
                <a:latin typeface="Arial" pitchFamily="34" charset="0"/>
                <a:cs typeface="Arial" pitchFamily="34" charset="0"/>
              </a:rPr>
              <a:t> and Social Security of Russian </a:t>
            </a:r>
            <a:r>
              <a:rPr lang="en-US" sz="1600" dirty="0" smtClean="0">
                <a:solidFill>
                  <a:schemeClr val="tx1"/>
                </a:solidFill>
                <a:latin typeface="Arial" pitchFamily="34" charset="0"/>
                <a:cs typeface="Arial" pitchFamily="34" charset="0"/>
              </a:rPr>
              <a:t>Federation /GASI/</a:t>
            </a:r>
            <a:endParaRPr lang="en-US" sz="1600" dirty="0">
              <a:solidFill>
                <a:schemeClr val="tx1"/>
              </a:solidFill>
            </a:endParaRPr>
          </a:p>
        </p:txBody>
      </p:sp>
      <p:sp>
        <p:nvSpPr>
          <p:cNvPr id="8" name="Oval 7"/>
          <p:cNvSpPr/>
          <p:nvPr/>
        </p:nvSpPr>
        <p:spPr>
          <a:xfrm>
            <a:off x="2324101" y="1545771"/>
            <a:ext cx="2051957" cy="1600200"/>
          </a:xfrm>
          <a:prstGeom prst="ellipse">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latin typeface="Arial" pitchFamily="34" charset="0"/>
                <a:cs typeface="Arial" pitchFamily="34" charset="0"/>
              </a:rPr>
              <a:t>Member of International </a:t>
            </a:r>
            <a:r>
              <a:rPr lang="en-US" sz="1600" dirty="0" err="1">
                <a:solidFill>
                  <a:schemeClr val="tx1"/>
                </a:solidFill>
                <a:latin typeface="Arial" pitchFamily="34" charset="0"/>
                <a:cs typeface="Arial" pitchFamily="34" charset="0"/>
              </a:rPr>
              <a:t>Labour</a:t>
            </a:r>
            <a:r>
              <a:rPr lang="en-US" sz="1600" dirty="0">
                <a:solidFill>
                  <a:schemeClr val="tx1"/>
                </a:solidFill>
                <a:latin typeface="Arial" pitchFamily="34" charset="0"/>
                <a:cs typeface="Arial" pitchFamily="34" charset="0"/>
              </a:rPr>
              <a:t> Organization since </a:t>
            </a:r>
            <a:r>
              <a:rPr lang="mn-MN" sz="1600" dirty="0">
                <a:solidFill>
                  <a:schemeClr val="tx1"/>
                </a:solidFill>
                <a:latin typeface="Arial" pitchFamily="34" charset="0"/>
                <a:cs typeface="Arial" pitchFamily="34" charset="0"/>
              </a:rPr>
              <a:t>1968</a:t>
            </a:r>
            <a:endParaRPr lang="en-US" sz="1600" dirty="0">
              <a:solidFill>
                <a:schemeClr val="tx1"/>
              </a:solidFill>
            </a:endParaRPr>
          </a:p>
        </p:txBody>
      </p:sp>
      <p:sp>
        <p:nvSpPr>
          <p:cNvPr id="9" name="Oval 8"/>
          <p:cNvSpPr/>
          <p:nvPr/>
        </p:nvSpPr>
        <p:spPr>
          <a:xfrm>
            <a:off x="7691708" y="1469571"/>
            <a:ext cx="2133600" cy="1676400"/>
          </a:xfrm>
          <a:prstGeom prst="ellipse">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GIZ</a:t>
            </a:r>
            <a:endParaRPr lang="en-US" sz="1600" dirty="0">
              <a:solidFill>
                <a:schemeClr val="tx1"/>
              </a:solidFill>
            </a:endParaRPr>
          </a:p>
        </p:txBody>
      </p:sp>
      <p:sp>
        <p:nvSpPr>
          <p:cNvPr id="10" name="Oval 9"/>
          <p:cNvSpPr/>
          <p:nvPr/>
        </p:nvSpPr>
        <p:spPr>
          <a:xfrm>
            <a:off x="7806008" y="4136571"/>
            <a:ext cx="2019300" cy="1676400"/>
          </a:xfrm>
          <a:prstGeom prst="ellipse">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dirty="0">
                <a:solidFill>
                  <a:schemeClr val="tx1"/>
                </a:solidFill>
                <a:latin typeface="Arial" pitchFamily="34" charset="0"/>
                <a:cs typeface="Arial" pitchFamily="34" charset="0"/>
              </a:rPr>
              <a:t>К</a:t>
            </a:r>
            <a:r>
              <a:rPr lang="en-US" dirty="0">
                <a:solidFill>
                  <a:schemeClr val="tx1"/>
                </a:solidFill>
                <a:latin typeface="Arial" pitchFamily="34" charset="0"/>
                <a:cs typeface="Arial" pitchFamily="34" charset="0"/>
              </a:rPr>
              <a:t>OSHA</a:t>
            </a:r>
            <a:endParaRPr lang="mn-MN" dirty="0">
              <a:solidFill>
                <a:schemeClr val="tx1"/>
              </a:solidFill>
              <a:latin typeface="Arial" pitchFamily="34" charset="0"/>
              <a:cs typeface="Arial" pitchFamily="34" charset="0"/>
            </a:endParaRPr>
          </a:p>
          <a:p>
            <a:pPr algn="ctr"/>
            <a:endParaRPr lang="en-US" dirty="0">
              <a:solidFill>
                <a:schemeClr val="tx1"/>
              </a:solidFill>
            </a:endParaRPr>
          </a:p>
        </p:txBody>
      </p:sp>
      <p:sp>
        <p:nvSpPr>
          <p:cNvPr id="12" name="Horizontal Scroll 11"/>
          <p:cNvSpPr/>
          <p:nvPr/>
        </p:nvSpPr>
        <p:spPr>
          <a:xfrm>
            <a:off x="4724400" y="2743200"/>
            <a:ext cx="2590800" cy="1513114"/>
          </a:xfrm>
          <a:prstGeom prst="horizontalScroll">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 </a:t>
            </a:r>
            <a:r>
              <a:rPr lang="en-US" sz="2000" cap="all"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international</a:t>
            </a:r>
            <a:r>
              <a:rPr lang="en-US" cap="all"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cooperation</a:t>
            </a:r>
            <a:r>
              <a:rPr lang="en-US"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 </a:t>
            </a:r>
          </a:p>
          <a:p>
            <a:pPr algn="ctr"/>
            <a:endParaRPr lang="en-US" dirty="0"/>
          </a:p>
        </p:txBody>
      </p:sp>
      <p:cxnSp>
        <p:nvCxnSpPr>
          <p:cNvPr id="15" name="Straight Arrow Connector 14"/>
          <p:cNvCxnSpPr/>
          <p:nvPr/>
        </p:nvCxnSpPr>
        <p:spPr>
          <a:xfrm flipH="1" flipV="1">
            <a:off x="4376058" y="2590801"/>
            <a:ext cx="1262742" cy="304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324600" y="2438402"/>
            <a:ext cx="1295400" cy="457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376058" y="4212772"/>
            <a:ext cx="1415142" cy="5878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481492" y="4196444"/>
            <a:ext cx="1367108" cy="5279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5083629" y="4612822"/>
            <a:ext cx="2019300" cy="1676400"/>
          </a:xfrm>
          <a:prstGeom prst="ellipse">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Arial" pitchFamily="34" charset="0"/>
                <a:cs typeface="Arial" pitchFamily="34" charset="0"/>
              </a:rPr>
              <a:t>JICA</a:t>
            </a:r>
            <a:endParaRPr lang="mn-MN" dirty="0">
              <a:solidFill>
                <a:schemeClr val="tx1"/>
              </a:solidFill>
              <a:latin typeface="Arial" pitchFamily="34" charset="0"/>
              <a:cs typeface="Arial" pitchFamily="34" charset="0"/>
            </a:endParaRPr>
          </a:p>
          <a:p>
            <a:pPr algn="ctr"/>
            <a:endParaRPr lang="en-US" dirty="0">
              <a:solidFill>
                <a:schemeClr val="tx1"/>
              </a:solidFill>
            </a:endParaRPr>
          </a:p>
        </p:txBody>
      </p:sp>
      <p:cxnSp>
        <p:nvCxnSpPr>
          <p:cNvPr id="17" name="Straight Arrow Connector 16"/>
          <p:cNvCxnSpPr>
            <a:endCxn id="16" idx="0"/>
          </p:cNvCxnSpPr>
          <p:nvPr/>
        </p:nvCxnSpPr>
        <p:spPr>
          <a:xfrm>
            <a:off x="6093279" y="4212772"/>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831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title"/>
          </p:nvPr>
        </p:nvSpPr>
        <p:spPr>
          <a:xfrm>
            <a:off x="2743201" y="297268"/>
            <a:ext cx="7917713" cy="540932"/>
          </a:xfrm>
        </p:spPr>
        <p:txBody>
          <a:bodyPr>
            <a:normAutofit fontScale="90000"/>
          </a:bodyPr>
          <a:lstStyle/>
          <a:p>
            <a:pPr indent="-342900">
              <a:spcBef>
                <a:spcPts val="0"/>
              </a:spcBef>
            </a:pP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mn-MN" sz="2000" b="1" spc="-25" dirty="0">
                <a:solidFill>
                  <a:srgbClr val="FFFFFF"/>
                </a:solidFill>
                <a:latin typeface="Arial"/>
                <a:ea typeface="Times New Roman"/>
                <a:cs typeface="+mn-cs"/>
              </a:rPr>
              <a:t/>
            </a:r>
            <a:br>
              <a:rPr lang="mn-MN" sz="2000" b="1" spc="-25" dirty="0">
                <a:solidFill>
                  <a:srgbClr val="FFFFFF"/>
                </a:solidFill>
                <a:latin typeface="Arial"/>
                <a:ea typeface="Times New Roman"/>
                <a:cs typeface="+mn-cs"/>
              </a:rPr>
            </a:br>
            <a:r>
              <a:rPr lang="en-US" sz="1100" dirty="0">
                <a:solidFill>
                  <a:srgbClr val="000000"/>
                </a:solidFill>
                <a:latin typeface="Arial"/>
                <a:ea typeface="Malgun Gothic"/>
                <a:cs typeface="+mn-cs"/>
              </a:rPr>
              <a:t/>
            </a:r>
            <a:br>
              <a:rPr lang="en-US" sz="1100" dirty="0">
                <a:solidFill>
                  <a:srgbClr val="000000"/>
                </a:solidFill>
                <a:latin typeface="Arial"/>
                <a:ea typeface="Malgun Gothic"/>
                <a:cs typeface="+mn-cs"/>
              </a:rPr>
            </a:br>
            <a:r>
              <a:rPr lang="mn-MN" sz="1800" b="1" spc="-15" dirty="0">
                <a:latin typeface="Arial"/>
                <a:ea typeface="Malgun Gothic"/>
              </a:rPr>
              <a:t>МОНГОЛ УЛС ОУХБ-ЫН 16 КОНВЕНЦИД НЭГДЭН ОРСОН</a:t>
            </a:r>
            <a:r>
              <a:rPr lang="mn-MN" sz="1800" b="1" spc="-15" dirty="0">
                <a:latin typeface="Arial"/>
                <a:ea typeface="Times New Roman"/>
              </a:rPr>
              <a:t>:</a:t>
            </a:r>
            <a:r>
              <a:rPr lang="en-US" altLang="en-US" sz="1800" b="1" dirty="0">
                <a:latin typeface="Arial" charset="0"/>
                <a:cs typeface="Arial" charset="0"/>
              </a:rPr>
              <a:t> </a:t>
            </a:r>
            <a:endParaRPr lang="it-IT" altLang="en-US" sz="1800" b="1" dirty="0">
              <a:latin typeface="Arial" charset="0"/>
              <a:cs typeface="Arial" charset="0"/>
            </a:endParaRPr>
          </a:p>
        </p:txBody>
      </p:sp>
      <p:sp>
        <p:nvSpPr>
          <p:cNvPr id="72707" name="Rectangle 7"/>
          <p:cNvSpPr>
            <a:spLocks noGrp="1" noChangeArrowheads="1"/>
          </p:cNvSpPr>
          <p:nvPr>
            <p:ph idx="1"/>
          </p:nvPr>
        </p:nvSpPr>
        <p:spPr>
          <a:xfrm>
            <a:off x="1981200" y="914402"/>
            <a:ext cx="8534400" cy="5791199"/>
          </a:xfrm>
        </p:spPr>
        <p:txBody>
          <a:bodyPr/>
          <a:lstStyle/>
          <a:p>
            <a:pPr marL="0" indent="0" algn="just">
              <a:lnSpc>
                <a:spcPct val="150000"/>
              </a:lnSpc>
              <a:spcBef>
                <a:spcPts val="1175"/>
              </a:spcBef>
              <a:buNone/>
              <a:tabLst>
                <a:tab pos="875030" algn="l"/>
              </a:tabLst>
            </a:pPr>
            <a:endParaRPr lang="en-US" sz="1800" dirty="0">
              <a:latin typeface="Arial"/>
              <a:ea typeface="Malgun Gothic"/>
            </a:endParaRPr>
          </a:p>
          <a:p>
            <a:pPr marL="0" indent="0" algn="just">
              <a:spcBef>
                <a:spcPts val="50"/>
              </a:spcBef>
              <a:buNone/>
              <a:tabLst>
                <a:tab pos="871855" algn="l"/>
              </a:tabLst>
            </a:pPr>
            <a:endParaRPr lang="en-US" sz="1600" dirty="0">
              <a:latin typeface="Arial"/>
              <a:ea typeface="Malgun Gothic"/>
            </a:endParaRPr>
          </a:p>
          <a:p>
            <a:pPr>
              <a:lnSpc>
                <a:spcPct val="150000"/>
              </a:lnSpc>
              <a:spcBef>
                <a:spcPts val="1680"/>
              </a:spcBef>
            </a:pPr>
            <a:endParaRPr lang="en-US" sz="1100" dirty="0">
              <a:latin typeface="Arial"/>
              <a:ea typeface="Malgun Gothic"/>
            </a:endParaRPr>
          </a:p>
          <a:p>
            <a:pPr marL="0" indent="0">
              <a:buNone/>
            </a:pPr>
            <a:r>
              <a:rPr lang="en-US" sz="1600" dirty="0">
                <a:latin typeface="Arial"/>
                <a:ea typeface="Malgun Gothic"/>
              </a:rPr>
              <a:t/>
            </a:r>
            <a:br>
              <a:rPr lang="en-US" sz="1600" dirty="0">
                <a:latin typeface="Arial"/>
                <a:ea typeface="Malgun Gothic"/>
              </a:rPr>
            </a:br>
            <a:endParaRPr lang="en-US" altLang="en-US" sz="1600" dirty="0">
              <a:latin typeface="Arial" panose="020B0604020202020204" pitchFamily="34" charset="0"/>
              <a:ea typeface="SimSun" pitchFamily="2" charset="-122"/>
              <a:cs typeface="Arial" panose="020B0604020202020204" pitchFamily="34" charset="0"/>
            </a:endParaRPr>
          </a:p>
        </p:txBody>
      </p:sp>
      <p:graphicFrame>
        <p:nvGraphicFramePr>
          <p:cNvPr id="2" name="Table 1"/>
          <p:cNvGraphicFramePr>
            <a:graphicFrameLocks noGrp="1"/>
          </p:cNvGraphicFramePr>
          <p:nvPr>
            <p:extLst/>
          </p:nvPr>
        </p:nvGraphicFramePr>
        <p:xfrm>
          <a:off x="1828800" y="1066796"/>
          <a:ext cx="8610600" cy="5285614"/>
        </p:xfrm>
        <a:graphic>
          <a:graphicData uri="http://schemas.openxmlformats.org/drawingml/2006/table">
            <a:tbl>
              <a:tblPr firstRow="1" bandRow="1">
                <a:tableStyleId>{5C22544A-7EE6-4342-B048-85BDC9FD1C3A}</a:tableStyleId>
              </a:tblPr>
              <a:tblGrid>
                <a:gridCol w="496764"/>
                <a:gridCol w="5795594"/>
                <a:gridCol w="1159121"/>
                <a:gridCol w="1159121"/>
              </a:tblGrid>
              <a:tr h="617387">
                <a:tc>
                  <a:txBody>
                    <a:bodyPr/>
                    <a:lstStyle/>
                    <a:p>
                      <a:r>
                        <a:rPr lang="en-US" sz="1200" dirty="0" smtClean="0">
                          <a:latin typeface="Arial" panose="020B0604020202020204" pitchFamily="34" charset="0"/>
                          <a:cs typeface="Arial" panose="020B0604020202020204" pitchFamily="34" charset="0"/>
                        </a:rPr>
                        <a:t>N </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Name</a:t>
                      </a:r>
                      <a:r>
                        <a:rPr lang="en-US" sz="1200" baseline="0" dirty="0" smtClean="0">
                          <a:latin typeface="Arial" panose="020B0604020202020204" pitchFamily="34" charset="0"/>
                          <a:cs typeface="Arial" panose="020B0604020202020204" pitchFamily="34" charset="0"/>
                        </a:rPr>
                        <a:t> of Conventions</a:t>
                      </a:r>
                      <a:endParaRPr lang="en-US" sz="120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Number </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Year of ratification</a:t>
                      </a:r>
                    </a:p>
                  </a:txBody>
                  <a:tcPr/>
                </a:tc>
              </a:tr>
              <a:tr h="279882">
                <a:tc>
                  <a:txBody>
                    <a:bodyPr/>
                    <a:lstStyle/>
                    <a:p>
                      <a:r>
                        <a:rPr lang="mn-MN" sz="11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a:txBody>
                  <a:tcPr/>
                </a:tc>
                <a:tc>
                  <a:txBody>
                    <a:bodyPr/>
                    <a:lstStyle/>
                    <a:p>
                      <a:r>
                        <a:rPr kumimoji="0" lang="en-AU" sz="1100" b="1" i="0" kern="1200" dirty="0" smtClean="0">
                          <a:solidFill>
                            <a:schemeClr val="dk1"/>
                          </a:solidFill>
                          <a:effectLst/>
                          <a:latin typeface="+mn-lt"/>
                          <a:ea typeface="+mn-ea"/>
                          <a:cs typeface="+mn-cs"/>
                        </a:rPr>
                        <a:t>Minimum Age (Industry) Convention</a:t>
                      </a:r>
                      <a:endParaRPr kumimoji="0" lang="en-AU" sz="1100" b="1" i="0" kern="1200" dirty="0">
                        <a:solidFill>
                          <a:schemeClr val="dk1"/>
                        </a:solidFill>
                        <a:effectLst/>
                        <a:latin typeface="+mn-lt"/>
                        <a:ea typeface="+mn-ea"/>
                        <a:cs typeface="+mn-cs"/>
                      </a:endParaRPr>
                    </a:p>
                  </a:txBody>
                  <a:tcPr/>
                </a:tc>
                <a:tc>
                  <a:txBody>
                    <a:bodyPr/>
                    <a:lstStyle/>
                    <a:p>
                      <a:r>
                        <a:rPr lang="mn-MN" sz="1100" dirty="0" smtClean="0">
                          <a:latin typeface="Arial" panose="020B0604020202020204" pitchFamily="34" charset="0"/>
                          <a:cs typeface="Arial" panose="020B0604020202020204" pitchFamily="34" charset="0"/>
                        </a:rPr>
                        <a:t>59</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1969</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a:txBody>
                  <a:tcPr/>
                </a:tc>
                <a:tc>
                  <a:txBody>
                    <a:bodyPr/>
                    <a:lstStyle/>
                    <a:p>
                      <a:r>
                        <a:rPr kumimoji="0" lang="en-US" sz="1100" b="1" i="0" kern="1200" dirty="0" smtClean="0">
                          <a:solidFill>
                            <a:schemeClr val="dk1"/>
                          </a:solidFill>
                          <a:effectLst/>
                          <a:latin typeface="+mn-lt"/>
                          <a:ea typeface="+mn-ea"/>
                          <a:cs typeface="+mn-cs"/>
                        </a:rPr>
                        <a:t>Freedom of Association and Protection of the Right to </a:t>
                      </a:r>
                      <a:r>
                        <a:rPr kumimoji="0" lang="en-US" sz="1100" b="1" i="0" kern="1200" dirty="0" err="1" smtClean="0">
                          <a:solidFill>
                            <a:schemeClr val="dk1"/>
                          </a:solidFill>
                          <a:effectLst/>
                          <a:latin typeface="+mn-lt"/>
                          <a:ea typeface="+mn-ea"/>
                          <a:cs typeface="+mn-cs"/>
                        </a:rPr>
                        <a:t>Organise</a:t>
                      </a:r>
                      <a:r>
                        <a:rPr kumimoji="0" lang="en-US" sz="1100" b="1" i="0" kern="1200" dirty="0" smtClean="0">
                          <a:solidFill>
                            <a:schemeClr val="dk1"/>
                          </a:solidFill>
                          <a:effectLst/>
                          <a:latin typeface="+mn-lt"/>
                          <a:ea typeface="+mn-ea"/>
                          <a:cs typeface="+mn-cs"/>
                        </a:rPr>
                        <a:t> Convention</a:t>
                      </a:r>
                      <a:endParaRPr kumimoji="0" lang="en-US" sz="1100" b="1" i="0" kern="1200" dirty="0">
                        <a:solidFill>
                          <a:schemeClr val="dk1"/>
                        </a:solidFill>
                        <a:effectLst/>
                        <a:latin typeface="+mn-lt"/>
                        <a:ea typeface="+mn-ea"/>
                        <a:cs typeface="+mn-cs"/>
                      </a:endParaRPr>
                    </a:p>
                  </a:txBody>
                  <a:tcPr/>
                </a:tc>
                <a:tc>
                  <a:txBody>
                    <a:bodyPr/>
                    <a:lstStyle/>
                    <a:p>
                      <a:r>
                        <a:rPr lang="mn-MN" sz="1100" dirty="0" smtClean="0">
                          <a:latin typeface="Arial" panose="020B0604020202020204" pitchFamily="34" charset="0"/>
                          <a:cs typeface="Arial" panose="020B0604020202020204" pitchFamily="34" charset="0"/>
                        </a:rPr>
                        <a:t>87</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1969</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a:txBody>
                  <a:tcPr/>
                </a:tc>
                <a:tc>
                  <a:txBody>
                    <a:bodyPr/>
                    <a:lstStyle/>
                    <a:p>
                      <a:r>
                        <a:rPr kumimoji="0" lang="en-US" sz="1100" b="1" i="0" u="none" strike="noStrike" kern="1200" dirty="0" smtClean="0">
                          <a:solidFill>
                            <a:schemeClr val="dk1"/>
                          </a:solidFill>
                          <a:effectLst/>
                          <a:latin typeface="+mn-lt"/>
                          <a:ea typeface="+mn-ea"/>
                          <a:cs typeface="+mn-cs"/>
                        </a:rPr>
                        <a:t>Right to </a:t>
                      </a:r>
                      <a:r>
                        <a:rPr kumimoji="0" lang="en-US" sz="1100" b="1" i="0" u="none" strike="noStrike" kern="1200" dirty="0" err="1" smtClean="0">
                          <a:solidFill>
                            <a:schemeClr val="dk1"/>
                          </a:solidFill>
                          <a:effectLst/>
                          <a:latin typeface="+mn-lt"/>
                          <a:ea typeface="+mn-ea"/>
                          <a:cs typeface="+mn-cs"/>
                        </a:rPr>
                        <a:t>Organise</a:t>
                      </a:r>
                      <a:r>
                        <a:rPr kumimoji="0" lang="en-US" sz="1100" b="1" i="0" u="none" strike="noStrike" kern="1200" dirty="0" smtClean="0">
                          <a:solidFill>
                            <a:schemeClr val="dk1"/>
                          </a:solidFill>
                          <a:effectLst/>
                          <a:latin typeface="+mn-lt"/>
                          <a:ea typeface="+mn-ea"/>
                          <a:cs typeface="+mn-cs"/>
                        </a:rPr>
                        <a:t> and Collective Bargaining Convention</a:t>
                      </a:r>
                      <a:endParaRPr lang="en-US" sz="1100" b="1"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98</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1969</a:t>
                      </a:r>
                      <a:endParaRPr lang="en-US" sz="1100" dirty="0">
                        <a:latin typeface="Arial" panose="020B0604020202020204" pitchFamily="34" charset="0"/>
                        <a:cs typeface="Arial" panose="020B0604020202020204" pitchFamily="34" charset="0"/>
                      </a:endParaRPr>
                    </a:p>
                  </a:txBody>
                  <a:tcPr/>
                </a:tc>
              </a:tr>
              <a:tr h="295571">
                <a:tc>
                  <a:txBody>
                    <a:bodyPr/>
                    <a:lstStyle/>
                    <a:p>
                      <a:r>
                        <a:rPr lang="mn-MN" sz="1100" dirty="0" smtClean="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a:txBody>
                  <a:tcPr/>
                </a:tc>
                <a:tc>
                  <a:txBody>
                    <a:bodyPr/>
                    <a:lstStyle/>
                    <a:p>
                      <a:r>
                        <a:rPr kumimoji="0" lang="en-AU" sz="1100" b="1" i="0" u="none" strike="noStrike" kern="1200" dirty="0" smtClean="0">
                          <a:solidFill>
                            <a:schemeClr val="dk1"/>
                          </a:solidFill>
                          <a:effectLst/>
                          <a:latin typeface="+mn-lt"/>
                          <a:ea typeface="+mn-ea"/>
                          <a:cs typeface="+mn-cs"/>
                        </a:rPr>
                        <a:t>Equal Remuneration Convention</a:t>
                      </a:r>
                      <a:endParaRPr lang="en-US" sz="1100" b="1" dirty="0">
                        <a:solidFill>
                          <a:schemeClr val="tx1"/>
                        </a:solidFill>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100</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1969</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a:txBody>
                  <a:tcPr/>
                </a:tc>
                <a:tc>
                  <a:txBody>
                    <a:bodyPr/>
                    <a:lstStyle/>
                    <a:p>
                      <a:r>
                        <a:rPr kumimoji="0" lang="en-AU" sz="1100" b="1" i="0" kern="1200" dirty="0" smtClean="0">
                          <a:solidFill>
                            <a:schemeClr val="dk1"/>
                          </a:solidFill>
                          <a:effectLst/>
                          <a:latin typeface="+mn-lt"/>
                          <a:ea typeface="+mn-ea"/>
                          <a:cs typeface="+mn-cs"/>
                        </a:rPr>
                        <a:t>Maternity Protection Convention </a:t>
                      </a:r>
                      <a:endParaRPr kumimoji="0" lang="en-AU" sz="1100" b="1" i="0" kern="1200" dirty="0">
                        <a:solidFill>
                          <a:schemeClr val="dk1"/>
                        </a:solidFill>
                        <a:effectLst/>
                        <a:latin typeface="+mn-lt"/>
                        <a:ea typeface="+mn-ea"/>
                        <a:cs typeface="+mn-cs"/>
                      </a:endParaRPr>
                    </a:p>
                  </a:txBody>
                  <a:tcPr/>
                </a:tc>
                <a:tc>
                  <a:txBody>
                    <a:bodyPr/>
                    <a:lstStyle/>
                    <a:p>
                      <a:r>
                        <a:rPr lang="mn-MN" sz="1100" dirty="0" smtClean="0">
                          <a:latin typeface="Arial" panose="020B0604020202020204" pitchFamily="34" charset="0"/>
                          <a:cs typeface="Arial" panose="020B0604020202020204" pitchFamily="34" charset="0"/>
                        </a:rPr>
                        <a:t>103</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1969</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a:txBody>
                  <a:tcPr/>
                </a:tc>
                <a:tc>
                  <a:txBody>
                    <a:bodyPr/>
                    <a:lstStyle/>
                    <a:p>
                      <a:r>
                        <a:rPr kumimoji="0" lang="en-AU" sz="1100" b="1" i="0" u="none" strike="noStrike" kern="1200" dirty="0" smtClean="0">
                          <a:solidFill>
                            <a:schemeClr val="dk1"/>
                          </a:solidFill>
                          <a:effectLst/>
                          <a:latin typeface="+mn-lt"/>
                          <a:ea typeface="+mn-ea"/>
                          <a:cs typeface="+mn-cs"/>
                        </a:rPr>
                        <a:t>Discrimination (Employment and Occupation) Convention</a:t>
                      </a:r>
                      <a:endParaRPr lang="en-US" sz="1100" b="1" dirty="0">
                        <a:solidFill>
                          <a:schemeClr val="tx1"/>
                        </a:solidFill>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111</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1969</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a:txBody>
                  <a:tcPr/>
                </a:tc>
                <a:tc>
                  <a:txBody>
                    <a:bodyPr/>
                    <a:lstStyle/>
                    <a:p>
                      <a:r>
                        <a:rPr kumimoji="0" lang="en-AU" sz="1100" b="1" i="0" u="none" strike="noStrike" kern="1200" dirty="0" smtClean="0">
                          <a:solidFill>
                            <a:schemeClr val="dk1"/>
                          </a:solidFill>
                          <a:effectLst/>
                          <a:latin typeface="+mn-lt"/>
                          <a:ea typeface="+mn-ea"/>
                          <a:cs typeface="+mn-cs"/>
                        </a:rPr>
                        <a:t>Employment Policy Convention</a:t>
                      </a:r>
                      <a:endParaRPr lang="en-US" sz="1100" b="1" dirty="0">
                        <a:solidFill>
                          <a:schemeClr val="tx1"/>
                        </a:solidFill>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122</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1976</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a:txBody>
                  <a:tcPr/>
                </a:tc>
                <a:tc>
                  <a:txBody>
                    <a:bodyPr/>
                    <a:lstStyle/>
                    <a:p>
                      <a:r>
                        <a:rPr kumimoji="0" lang="en-US" sz="1100" b="1" i="0" kern="1200" smtClean="0">
                          <a:solidFill>
                            <a:schemeClr val="dk1"/>
                          </a:solidFill>
                          <a:effectLst/>
                          <a:latin typeface="+mn-lt"/>
                          <a:ea typeface="+mn-ea"/>
                          <a:cs typeface="+mn-cs"/>
                        </a:rPr>
                        <a:t>Minimum Age (Underground Work) Convention</a:t>
                      </a:r>
                      <a:endParaRPr kumimoji="0" lang="en-US" sz="1100" b="1" i="0" kern="1200">
                        <a:solidFill>
                          <a:schemeClr val="dk1"/>
                        </a:solidFill>
                        <a:effectLst/>
                        <a:latin typeface="+mn-lt"/>
                        <a:ea typeface="+mn-ea"/>
                        <a:cs typeface="+mn-cs"/>
                      </a:endParaRPr>
                    </a:p>
                  </a:txBody>
                  <a:tcPr/>
                </a:tc>
                <a:tc>
                  <a:txBody>
                    <a:bodyPr/>
                    <a:lstStyle/>
                    <a:p>
                      <a:r>
                        <a:rPr lang="mn-MN" sz="1100" dirty="0" smtClean="0">
                          <a:latin typeface="Arial" panose="020B0604020202020204" pitchFamily="34" charset="0"/>
                          <a:cs typeface="Arial" panose="020B0604020202020204" pitchFamily="34" charset="0"/>
                        </a:rPr>
                        <a:t>123</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1981</a:t>
                      </a:r>
                      <a:endParaRPr lang="en-US" sz="1100" dirty="0">
                        <a:latin typeface="Arial" panose="020B0604020202020204" pitchFamily="34" charset="0"/>
                        <a:cs typeface="Arial" panose="020B0604020202020204" pitchFamily="34" charset="0"/>
                      </a:endParaRPr>
                    </a:p>
                  </a:txBody>
                  <a:tcPr/>
                </a:tc>
              </a:tr>
              <a:tr h="460982">
                <a:tc>
                  <a:txBody>
                    <a:bodyPr/>
                    <a:lstStyle/>
                    <a:p>
                      <a:r>
                        <a:rPr lang="mn-MN" sz="1100" dirty="0" smtClean="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a:txBody>
                  <a:tcPr/>
                </a:tc>
                <a:tc>
                  <a:txBody>
                    <a:bodyPr/>
                    <a:lstStyle/>
                    <a:p>
                      <a:r>
                        <a:rPr kumimoji="0" lang="en-AU" sz="1100" b="1" i="0" kern="1200" dirty="0" smtClean="0">
                          <a:solidFill>
                            <a:schemeClr val="dk1"/>
                          </a:solidFill>
                          <a:effectLst/>
                          <a:latin typeface="+mn-lt"/>
                          <a:ea typeface="+mn-ea"/>
                          <a:cs typeface="+mn-cs"/>
                        </a:rPr>
                        <a:t>Vocational Rehabilitation and Employment (Disabled Persons) </a:t>
                      </a:r>
                      <a:br>
                        <a:rPr kumimoji="0" lang="en-AU" sz="1100" b="1" i="0" kern="1200" dirty="0" smtClean="0">
                          <a:solidFill>
                            <a:schemeClr val="dk1"/>
                          </a:solidFill>
                          <a:effectLst/>
                          <a:latin typeface="+mn-lt"/>
                          <a:ea typeface="+mn-ea"/>
                          <a:cs typeface="+mn-cs"/>
                        </a:rPr>
                      </a:br>
                      <a:r>
                        <a:rPr kumimoji="0" lang="en-AU" sz="1100" b="1" i="0" kern="1200" dirty="0" smtClean="0">
                          <a:solidFill>
                            <a:schemeClr val="dk1"/>
                          </a:solidFill>
                          <a:effectLst/>
                          <a:latin typeface="+mn-lt"/>
                          <a:ea typeface="+mn-ea"/>
                          <a:cs typeface="+mn-cs"/>
                        </a:rPr>
                        <a:t>Convention</a:t>
                      </a:r>
                      <a:endParaRPr lang="en-US" sz="1100" b="1" dirty="0">
                        <a:solidFill>
                          <a:schemeClr val="tx1"/>
                        </a:solidFill>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159</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1983</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10</a:t>
                      </a:r>
                      <a:endParaRPr lang="en-US" sz="1100" dirty="0">
                        <a:latin typeface="Arial" panose="020B0604020202020204" pitchFamily="34" charset="0"/>
                        <a:cs typeface="Arial" panose="020B0604020202020204" pitchFamily="34" charset="0"/>
                      </a:endParaRPr>
                    </a:p>
                  </a:txBody>
                  <a:tcPr/>
                </a:tc>
                <a:tc>
                  <a:txBody>
                    <a:bodyPr/>
                    <a:lstStyle/>
                    <a:p>
                      <a:r>
                        <a:rPr kumimoji="0" lang="en-AU" sz="1100" b="1" i="0" kern="1200" dirty="0" smtClean="0">
                          <a:solidFill>
                            <a:schemeClr val="dk1"/>
                          </a:solidFill>
                          <a:effectLst/>
                          <a:latin typeface="+mn-lt"/>
                          <a:ea typeface="+mn-ea"/>
                          <a:cs typeface="+mn-cs"/>
                        </a:rPr>
                        <a:t>Workers' Representatives Convention</a:t>
                      </a:r>
                      <a:endParaRPr kumimoji="0" lang="en-AU" sz="1100" b="1" i="0" kern="1200" dirty="0">
                        <a:solidFill>
                          <a:schemeClr val="dk1"/>
                        </a:solidFill>
                        <a:effectLst/>
                        <a:latin typeface="+mn-lt"/>
                        <a:ea typeface="+mn-ea"/>
                        <a:cs typeface="+mn-cs"/>
                      </a:endParaRPr>
                    </a:p>
                  </a:txBody>
                  <a:tcPr/>
                </a:tc>
                <a:tc>
                  <a:txBody>
                    <a:bodyPr/>
                    <a:lstStyle/>
                    <a:p>
                      <a:r>
                        <a:rPr lang="mn-MN" sz="1100" dirty="0" smtClean="0">
                          <a:latin typeface="Arial" panose="020B0604020202020204" pitchFamily="34" charset="0"/>
                          <a:cs typeface="Arial" panose="020B0604020202020204" pitchFamily="34" charset="0"/>
                        </a:rPr>
                        <a:t>135</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1996</a:t>
                      </a:r>
                      <a:endParaRPr lang="en-US" sz="1100" dirty="0">
                        <a:latin typeface="Arial" panose="020B0604020202020204" pitchFamily="34" charset="0"/>
                        <a:cs typeface="Arial" panose="020B0604020202020204" pitchFamily="34" charset="0"/>
                      </a:endParaRPr>
                    </a:p>
                  </a:txBody>
                  <a:tcPr/>
                </a:tc>
              </a:tr>
              <a:tr h="273208">
                <a:tc>
                  <a:txBody>
                    <a:bodyPr/>
                    <a:lstStyle/>
                    <a:p>
                      <a:r>
                        <a:rPr lang="mn-MN" sz="1100" dirty="0" smtClean="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a:txBody>
                  <a:tcPr/>
                </a:tc>
                <a:tc>
                  <a:txBody>
                    <a:bodyPr/>
                    <a:lstStyle/>
                    <a:p>
                      <a:r>
                        <a:rPr kumimoji="0" lang="fr-FR" sz="1100" b="1" i="0" u="none" strike="noStrike" kern="1200" dirty="0" smtClean="0">
                          <a:solidFill>
                            <a:schemeClr val="dk1"/>
                          </a:solidFill>
                          <a:effectLst/>
                          <a:latin typeface="+mn-lt"/>
                          <a:ea typeface="+mn-ea"/>
                          <a:cs typeface="+mn-cs"/>
                        </a:rPr>
                        <a:t>Tripartite Consultation (International Labour Standards) Convention</a:t>
                      </a:r>
                      <a:endParaRPr lang="en-US" sz="1100" b="1" dirty="0">
                        <a:solidFill>
                          <a:schemeClr val="tx1"/>
                        </a:solidFill>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144</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1998</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a:txBody>
                  <a:tcPr/>
                </a:tc>
                <a:tc>
                  <a:txBody>
                    <a:bodyPr/>
                    <a:lstStyle/>
                    <a:p>
                      <a:r>
                        <a:rPr kumimoji="0" lang="en-US" sz="1100" b="1" i="0" kern="1200" dirty="0" smtClean="0">
                          <a:solidFill>
                            <a:srgbClr val="FF0000"/>
                          </a:solidFill>
                          <a:effectLst/>
                          <a:latin typeface="+mn-lt"/>
                          <a:ea typeface="+mn-ea"/>
                          <a:cs typeface="+mn-cs"/>
                        </a:rPr>
                        <a:t>Occupational Safety and Health Convention</a:t>
                      </a:r>
                      <a:endParaRPr kumimoji="0" lang="en-US" sz="1100" b="1" i="0" kern="1200" dirty="0">
                        <a:solidFill>
                          <a:srgbClr val="FF0000"/>
                        </a:solidFill>
                        <a:effectLst/>
                        <a:latin typeface="+mn-lt"/>
                        <a:ea typeface="+mn-ea"/>
                        <a:cs typeface="+mn-cs"/>
                      </a:endParaRPr>
                    </a:p>
                  </a:txBody>
                  <a:tcPr/>
                </a:tc>
                <a:tc>
                  <a:txBody>
                    <a:bodyPr/>
                    <a:lstStyle/>
                    <a:p>
                      <a:r>
                        <a:rPr lang="mn-MN" sz="1100" b="1" dirty="0" smtClean="0">
                          <a:solidFill>
                            <a:srgbClr val="FF0000"/>
                          </a:solidFill>
                          <a:latin typeface="Arial" panose="020B0604020202020204" pitchFamily="34" charset="0"/>
                          <a:cs typeface="Arial" panose="020B0604020202020204" pitchFamily="34" charset="0"/>
                        </a:rPr>
                        <a:t>155</a:t>
                      </a:r>
                      <a:endParaRPr lang="en-US" sz="1100" b="1" dirty="0">
                        <a:solidFill>
                          <a:srgbClr val="FF0000"/>
                        </a:solidFill>
                        <a:latin typeface="Arial" panose="020B0604020202020204" pitchFamily="34" charset="0"/>
                        <a:cs typeface="Arial" panose="020B0604020202020204" pitchFamily="34" charset="0"/>
                      </a:endParaRPr>
                    </a:p>
                  </a:txBody>
                  <a:tcPr/>
                </a:tc>
                <a:tc>
                  <a:txBody>
                    <a:bodyPr/>
                    <a:lstStyle/>
                    <a:p>
                      <a:r>
                        <a:rPr lang="mn-MN" sz="1100" b="1" dirty="0" smtClean="0">
                          <a:solidFill>
                            <a:srgbClr val="FF0000"/>
                          </a:solidFill>
                          <a:latin typeface="Arial" panose="020B0604020202020204" pitchFamily="34" charset="0"/>
                          <a:cs typeface="Arial" panose="020B0604020202020204" pitchFamily="34" charset="0"/>
                        </a:rPr>
                        <a:t>1998</a:t>
                      </a:r>
                      <a:endParaRPr lang="en-US" sz="1100" b="1" dirty="0">
                        <a:solidFill>
                          <a:srgbClr val="FF0000"/>
                        </a:solidFill>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a:txBody>
                  <a:tcPr/>
                </a:tc>
                <a:tc>
                  <a:txBody>
                    <a:bodyPr/>
                    <a:lstStyle/>
                    <a:p>
                      <a:r>
                        <a:rPr kumimoji="0" lang="en-US" sz="1100" b="1" i="0" u="none" strike="noStrike" kern="1200" dirty="0" smtClean="0">
                          <a:solidFill>
                            <a:schemeClr val="dk1"/>
                          </a:solidFill>
                          <a:effectLst/>
                          <a:latin typeface="+mn-lt"/>
                          <a:ea typeface="+mn-ea"/>
                          <a:cs typeface="+mn-cs"/>
                        </a:rPr>
                        <a:t>Worst Forms of Child </a:t>
                      </a:r>
                      <a:r>
                        <a:rPr kumimoji="0" lang="en-US" sz="1100" b="1" i="0" u="none" strike="noStrike" kern="1200" dirty="0" err="1" smtClean="0">
                          <a:solidFill>
                            <a:schemeClr val="dk1"/>
                          </a:solidFill>
                          <a:effectLst/>
                          <a:latin typeface="+mn-lt"/>
                          <a:ea typeface="+mn-ea"/>
                          <a:cs typeface="+mn-cs"/>
                        </a:rPr>
                        <a:t>Labour</a:t>
                      </a:r>
                      <a:r>
                        <a:rPr kumimoji="0" lang="en-US" sz="1100" b="1" i="0" u="none" strike="noStrike" kern="1200" dirty="0" smtClean="0">
                          <a:solidFill>
                            <a:schemeClr val="dk1"/>
                          </a:solidFill>
                          <a:effectLst/>
                          <a:latin typeface="+mn-lt"/>
                          <a:ea typeface="+mn-ea"/>
                          <a:cs typeface="+mn-cs"/>
                        </a:rPr>
                        <a:t> Convention</a:t>
                      </a:r>
                      <a:endParaRPr lang="en-US" sz="1100" b="1" dirty="0">
                        <a:solidFill>
                          <a:schemeClr val="tx1"/>
                        </a:solidFill>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182</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2001</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14</a:t>
                      </a:r>
                      <a:endParaRPr lang="en-US" sz="1100" dirty="0">
                        <a:latin typeface="Arial" panose="020B0604020202020204" pitchFamily="34" charset="0"/>
                        <a:cs typeface="Arial" panose="020B0604020202020204" pitchFamily="34" charset="0"/>
                      </a:endParaRPr>
                    </a:p>
                  </a:txBody>
                  <a:tcPr/>
                </a:tc>
                <a:tc>
                  <a:txBody>
                    <a:bodyPr/>
                    <a:lstStyle/>
                    <a:p>
                      <a:r>
                        <a:rPr kumimoji="0" lang="en-AU" sz="1100" b="1" i="0" u="none" strike="noStrike" kern="1200" dirty="0" smtClean="0">
                          <a:solidFill>
                            <a:schemeClr val="dk1"/>
                          </a:solidFill>
                          <a:effectLst/>
                          <a:latin typeface="+mn-lt"/>
                          <a:ea typeface="+mn-ea"/>
                          <a:cs typeface="+mn-cs"/>
                        </a:rPr>
                        <a:t>Minimum Age Convention</a:t>
                      </a:r>
                      <a:endParaRPr lang="en-US" sz="1100" b="1" dirty="0">
                        <a:solidFill>
                          <a:schemeClr val="tx1"/>
                        </a:solidFill>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138</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2002</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a:txBody>
                  <a:tcPr/>
                </a:tc>
                <a:tc>
                  <a:txBody>
                    <a:bodyPr/>
                    <a:lstStyle/>
                    <a:p>
                      <a:r>
                        <a:rPr kumimoji="0" lang="en-AU" sz="1100" b="1" i="0" u="none" strike="noStrike" kern="1200" dirty="0" smtClean="0">
                          <a:solidFill>
                            <a:schemeClr val="dk1"/>
                          </a:solidFill>
                          <a:effectLst/>
                          <a:latin typeface="+mn-lt"/>
                          <a:ea typeface="+mn-ea"/>
                          <a:cs typeface="+mn-cs"/>
                        </a:rPr>
                        <a:t>Forced Labour Convention</a:t>
                      </a:r>
                      <a:endParaRPr lang="en-US" sz="1100" b="1" dirty="0">
                        <a:solidFill>
                          <a:schemeClr val="tx1"/>
                        </a:solidFill>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29</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2005</a:t>
                      </a:r>
                      <a:endParaRPr lang="en-US" sz="1100" dirty="0">
                        <a:latin typeface="Arial" panose="020B0604020202020204" pitchFamily="34" charset="0"/>
                        <a:cs typeface="Arial" panose="020B0604020202020204" pitchFamily="34" charset="0"/>
                      </a:endParaRPr>
                    </a:p>
                  </a:txBody>
                  <a:tcPr/>
                </a:tc>
              </a:tr>
              <a:tr h="279882">
                <a:tc>
                  <a:txBody>
                    <a:bodyPr/>
                    <a:lstStyle/>
                    <a:p>
                      <a:r>
                        <a:rPr lang="mn-MN" sz="1100" dirty="0" smtClean="0">
                          <a:latin typeface="Arial" panose="020B0604020202020204" pitchFamily="34" charset="0"/>
                          <a:cs typeface="Arial" panose="020B0604020202020204" pitchFamily="34" charset="0"/>
                        </a:rPr>
                        <a:t>16</a:t>
                      </a:r>
                      <a:endParaRPr lang="en-US" sz="1100" dirty="0">
                        <a:latin typeface="Arial" panose="020B0604020202020204" pitchFamily="34" charset="0"/>
                        <a:cs typeface="Arial" panose="020B0604020202020204" pitchFamily="34" charset="0"/>
                      </a:endParaRPr>
                    </a:p>
                  </a:txBody>
                  <a:tcPr/>
                </a:tc>
                <a:tc>
                  <a:txBody>
                    <a:bodyPr/>
                    <a:lstStyle/>
                    <a:p>
                      <a:r>
                        <a:rPr kumimoji="0" lang="en-US" sz="1100" b="1" i="0" u="none" strike="noStrike" kern="1200" dirty="0" smtClean="0">
                          <a:solidFill>
                            <a:schemeClr val="dk1"/>
                          </a:solidFill>
                          <a:effectLst/>
                          <a:latin typeface="+mn-lt"/>
                          <a:ea typeface="+mn-ea"/>
                          <a:cs typeface="+mn-cs"/>
                        </a:rPr>
                        <a:t>Abolition of Forced </a:t>
                      </a:r>
                      <a:r>
                        <a:rPr kumimoji="0" lang="en-US" sz="1100" b="1" i="0" u="none" strike="noStrike" kern="1200" dirty="0" err="1" smtClean="0">
                          <a:solidFill>
                            <a:schemeClr val="dk1"/>
                          </a:solidFill>
                          <a:effectLst/>
                          <a:latin typeface="+mn-lt"/>
                          <a:ea typeface="+mn-ea"/>
                          <a:cs typeface="+mn-cs"/>
                        </a:rPr>
                        <a:t>Labour</a:t>
                      </a:r>
                      <a:r>
                        <a:rPr kumimoji="0" lang="en-US" sz="1100" b="1" i="0" u="none" strike="noStrike" kern="1200" dirty="0" smtClean="0">
                          <a:solidFill>
                            <a:schemeClr val="dk1"/>
                          </a:solidFill>
                          <a:effectLst/>
                          <a:latin typeface="+mn-lt"/>
                          <a:ea typeface="+mn-ea"/>
                          <a:cs typeface="+mn-cs"/>
                        </a:rPr>
                        <a:t> Convention</a:t>
                      </a:r>
                      <a:endParaRPr lang="en-US" sz="1100" b="1" dirty="0">
                        <a:solidFill>
                          <a:schemeClr val="tx1"/>
                        </a:solidFill>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105</a:t>
                      </a:r>
                      <a:endParaRPr lang="en-US" sz="1100" dirty="0">
                        <a:latin typeface="Arial" panose="020B0604020202020204" pitchFamily="34" charset="0"/>
                        <a:cs typeface="Arial" panose="020B0604020202020204" pitchFamily="34" charset="0"/>
                      </a:endParaRPr>
                    </a:p>
                  </a:txBody>
                  <a:tcPr/>
                </a:tc>
                <a:tc>
                  <a:txBody>
                    <a:bodyPr/>
                    <a:lstStyle/>
                    <a:p>
                      <a:r>
                        <a:rPr lang="mn-MN" sz="1100" dirty="0" smtClean="0">
                          <a:latin typeface="Arial" panose="020B0604020202020204" pitchFamily="34" charset="0"/>
                          <a:cs typeface="Arial" panose="020B0604020202020204" pitchFamily="34" charset="0"/>
                        </a:rPr>
                        <a:t>2005</a:t>
                      </a:r>
                      <a:endParaRPr lang="en-US" sz="1100" dirty="0">
                        <a:latin typeface="Arial" panose="020B0604020202020204" pitchFamily="34" charset="0"/>
                        <a:cs typeface="Arial" panose="020B0604020202020204" pitchFamily="34" charset="0"/>
                      </a:endParaRPr>
                    </a:p>
                  </a:txBody>
                  <a:tcPr/>
                </a:tc>
              </a:tr>
            </a:tbl>
          </a:graphicData>
        </a:graphic>
      </p:graphicFrame>
      <p:sp>
        <p:nvSpPr>
          <p:cNvPr id="9" name="Title 1"/>
          <p:cNvSpPr txBox="1">
            <a:spLocks/>
          </p:cNvSpPr>
          <p:nvPr/>
        </p:nvSpPr>
        <p:spPr>
          <a:xfrm>
            <a:off x="2667000" y="152400"/>
            <a:ext cx="6629400" cy="715962"/>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r>
              <a:rPr lang="mn-MN"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16 </a:t>
            </a:r>
            <a:r>
              <a:rPr lang="en-US"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conventions that Mongolia </a:t>
            </a:r>
            <a:r>
              <a:rPr lang="en-US" sz="2000" kern="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affiliated</a:t>
            </a:r>
            <a:endParaRPr lang="en-US"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5114881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981200" y="1409701"/>
            <a:ext cx="8229600" cy="4525963"/>
          </a:xfrm>
        </p:spPr>
        <p:txBody>
          <a:bodyPr/>
          <a:lstStyle/>
          <a:p>
            <a:pPr algn="just" eaLnBrk="1" hangingPunct="1"/>
            <a:endParaRPr lang="mn-MN" dirty="0" smtClean="0">
              <a:latin typeface="Arial" charset="0"/>
              <a:cs typeface="Arial" charset="0"/>
            </a:endParaRPr>
          </a:p>
          <a:p>
            <a:pPr algn="just" eaLnBrk="1" hangingPunct="1"/>
            <a:endParaRPr lang="en-US" dirty="0" smtClean="0">
              <a:latin typeface="Arial" charset="0"/>
              <a:cs typeface="Arial" charset="0"/>
            </a:endParaRPr>
          </a:p>
          <a:p>
            <a:pPr eaLnBrk="1" hangingPunct="1">
              <a:buFont typeface="Wingdings 3" pitchFamily="18" charset="2"/>
              <a:buNone/>
            </a:pPr>
            <a:endParaRPr lang="mn-MN" dirty="0" smtClean="0"/>
          </a:p>
          <a:p>
            <a:pPr eaLnBrk="1" hangingPunct="1">
              <a:buFont typeface="Wingdings 3" pitchFamily="18" charset="2"/>
              <a:buNone/>
            </a:pPr>
            <a:endParaRPr lang="en-US" dirty="0" smtClean="0"/>
          </a:p>
        </p:txBody>
      </p:sp>
      <p:pic>
        <p:nvPicPr>
          <p:cNvPr id="11267" name="Picture 3" descr="640px-Mongolia_on_the_globe_(Asia_centered).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46225"/>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079172" y="381000"/>
            <a:ext cx="8229600" cy="715962"/>
          </a:xfrm>
          <a:prstGeom prst="rect">
            <a:avLst/>
          </a:prstGeom>
          <a:solidFill>
            <a:schemeClr val="accent1">
              <a:lumMod val="40000"/>
              <a:lumOff val="60000"/>
            </a:schemeClr>
          </a:solidFill>
        </p:spPr>
        <p:txBody>
          <a:bodyPr anchor="ct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US" sz="24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About Mongolia</a:t>
            </a:r>
          </a:p>
        </p:txBody>
      </p:sp>
      <p:sp>
        <p:nvSpPr>
          <p:cNvPr id="6" name="Folded Corner 5"/>
          <p:cNvSpPr/>
          <p:nvPr/>
        </p:nvSpPr>
        <p:spPr>
          <a:xfrm>
            <a:off x="6324600" y="1724025"/>
            <a:ext cx="3733800" cy="3556000"/>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a:defRPr/>
            </a:pPr>
            <a:endParaRPr lang="en-US" b="1" cap="all" dirty="0">
              <a:solidFill>
                <a:schemeClr val="tx1"/>
              </a:solidFill>
              <a:latin typeface="Arial" pitchFamily="34" charset="0"/>
              <a:cs typeface="Arial" pitchFamily="34" charset="0"/>
            </a:endParaRPr>
          </a:p>
          <a:p>
            <a:pPr marL="285750" indent="-285750">
              <a:buFont typeface="Arial" pitchFamily="34" charset="0"/>
              <a:buChar char="•"/>
              <a:defRPr/>
            </a:pPr>
            <a:r>
              <a:rPr lang="en-US" b="1" cap="all" dirty="0">
                <a:solidFill>
                  <a:schemeClr val="tx1"/>
                </a:solidFill>
                <a:latin typeface="Arial" pitchFamily="34" charset="0"/>
                <a:cs typeface="Arial" pitchFamily="34" charset="0"/>
              </a:rPr>
              <a:t>neighbors: </a:t>
            </a:r>
            <a:r>
              <a:rPr lang="en-US" cap="all" dirty="0">
                <a:solidFill>
                  <a:schemeClr val="tx1"/>
                </a:solidFill>
                <a:latin typeface="Arial" pitchFamily="34" charset="0"/>
                <a:cs typeface="Arial" pitchFamily="34" charset="0"/>
              </a:rPr>
              <a:t>Russian federation  and Popular republic of China</a:t>
            </a:r>
          </a:p>
          <a:p>
            <a:pPr marL="285750" indent="-285750">
              <a:buFont typeface="Arial" pitchFamily="34" charset="0"/>
              <a:buChar char="•"/>
              <a:defRPr/>
            </a:pPr>
            <a:r>
              <a:rPr lang="en-US" b="1" cap="all" dirty="0">
                <a:solidFill>
                  <a:schemeClr val="tx1"/>
                </a:solidFill>
                <a:latin typeface="Arial" pitchFamily="34" charset="0"/>
                <a:cs typeface="Arial" pitchFamily="34" charset="0"/>
              </a:rPr>
              <a:t>Territory</a:t>
            </a:r>
            <a:r>
              <a:rPr lang="en-US" cap="all" dirty="0">
                <a:solidFill>
                  <a:schemeClr val="tx1"/>
                </a:solidFill>
                <a:latin typeface="Arial" pitchFamily="34" charset="0"/>
                <a:cs typeface="Arial" pitchFamily="34" charset="0"/>
              </a:rPr>
              <a:t>: 1.5 million Square km </a:t>
            </a:r>
          </a:p>
          <a:p>
            <a:pPr marL="285750" indent="-285750">
              <a:buFont typeface="Arial" pitchFamily="34" charset="0"/>
              <a:buChar char="•"/>
              <a:defRPr/>
            </a:pPr>
            <a:r>
              <a:rPr lang="en-US" b="1" cap="all" dirty="0">
                <a:solidFill>
                  <a:schemeClr val="tx1"/>
                </a:solidFill>
                <a:latin typeface="Arial" pitchFamily="34" charset="0"/>
                <a:cs typeface="Arial" pitchFamily="34" charset="0"/>
              </a:rPr>
              <a:t>Population</a:t>
            </a:r>
            <a:r>
              <a:rPr lang="en-US" cap="all" dirty="0">
                <a:solidFill>
                  <a:schemeClr val="tx1"/>
                </a:solidFill>
                <a:latin typeface="Arial" pitchFamily="34" charset="0"/>
                <a:cs typeface="Arial" pitchFamily="34" charset="0"/>
              </a:rPr>
              <a:t>: </a:t>
            </a:r>
            <a:r>
              <a:rPr lang="mn-MN" cap="all" dirty="0">
                <a:solidFill>
                  <a:schemeClr val="tx1"/>
                </a:solidFill>
                <a:latin typeface="Arial" pitchFamily="34" charset="0"/>
                <a:cs typeface="Arial" pitchFamily="34" charset="0"/>
              </a:rPr>
              <a:t>3 </a:t>
            </a:r>
            <a:r>
              <a:rPr lang="en-US" cap="all" dirty="0">
                <a:solidFill>
                  <a:schemeClr val="tx1"/>
                </a:solidFill>
                <a:latin typeface="Arial" pitchFamily="34" charset="0"/>
                <a:cs typeface="Arial" pitchFamily="34" charset="0"/>
              </a:rPr>
              <a:t>million and 1.2 million is labour force</a:t>
            </a:r>
          </a:p>
          <a:p>
            <a:pPr marL="285750" indent="-285750">
              <a:buFont typeface="Arial" pitchFamily="34" charset="0"/>
              <a:buChar char="•"/>
              <a:defRPr/>
            </a:pPr>
            <a:r>
              <a:rPr lang="en-US" b="1" cap="all" dirty="0">
                <a:solidFill>
                  <a:schemeClr val="tx1"/>
                </a:solidFill>
                <a:latin typeface="Arial" pitchFamily="34" charset="0"/>
                <a:cs typeface="Arial" pitchFamily="34" charset="0"/>
              </a:rPr>
              <a:t>Unemployment rate</a:t>
            </a:r>
            <a:r>
              <a:rPr lang="en-US" cap="all" dirty="0">
                <a:solidFill>
                  <a:schemeClr val="tx1"/>
                </a:solidFill>
                <a:latin typeface="Arial" pitchFamily="34" charset="0"/>
                <a:cs typeface="Arial" pitchFamily="34" charset="0"/>
              </a:rPr>
              <a:t>: </a:t>
            </a:r>
            <a:r>
              <a:rPr lang="mn-MN" cap="all" dirty="0">
                <a:solidFill>
                  <a:schemeClr val="tx1"/>
                </a:solidFill>
                <a:latin typeface="Arial" pitchFamily="34" charset="0"/>
                <a:cs typeface="Arial" pitchFamily="34" charset="0"/>
              </a:rPr>
              <a:t>6</a:t>
            </a:r>
            <a:r>
              <a:rPr lang="en-US" cap="all" dirty="0">
                <a:solidFill>
                  <a:schemeClr val="tx1"/>
                </a:solidFill>
                <a:latin typeface="Arial" pitchFamily="34" charset="0"/>
                <a:cs typeface="Arial" pitchFamily="34" charset="0"/>
              </a:rPr>
              <a:t>.</a:t>
            </a:r>
            <a:r>
              <a:rPr lang="mn-MN" cap="all" dirty="0">
                <a:solidFill>
                  <a:schemeClr val="tx1"/>
                </a:solidFill>
                <a:latin typeface="Arial" pitchFamily="34" charset="0"/>
                <a:cs typeface="Arial" pitchFamily="34" charset="0"/>
              </a:rPr>
              <a:t>4</a:t>
            </a:r>
            <a:r>
              <a:rPr lang="en-US" cap="all" dirty="0">
                <a:solidFill>
                  <a:schemeClr val="tx1"/>
                </a:solidFill>
                <a:latin typeface="Arial" pitchFamily="34" charset="0"/>
                <a:cs typeface="Arial" pitchFamily="34" charset="0"/>
              </a:rPr>
              <a:t>%</a:t>
            </a:r>
            <a:endParaRPr lang="mn-MN" cap="all"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6197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mn-MN"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endParaRPr lang="mn-MN"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marL="109728" indent="0" algn="ctr">
              <a:buNone/>
            </a:pPr>
            <a:r>
              <a:rPr lang="en-US"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The current situation of occupational accidents </a:t>
            </a:r>
          </a:p>
        </p:txBody>
      </p:sp>
      <p:pic>
        <p:nvPicPr>
          <p:cNvPr id="5" name="Content Placeholder 3"/>
          <p:cNvPicPr>
            <a:picLocks noChangeAspect="1"/>
          </p:cNvPicPr>
          <p:nvPr/>
        </p:nvPicPr>
        <p:blipFill>
          <a:blip cstate="print"/>
          <a:srcRect/>
          <a:stretch>
            <a:fillRect/>
          </a:stretch>
        </p:blipFill>
        <p:spPr bwMode="auto">
          <a:xfrm>
            <a:off x="1905000" y="299293"/>
            <a:ext cx="838200" cy="807911"/>
          </a:xfrm>
          <a:prstGeom prst="rect">
            <a:avLst/>
          </a:prstGeom>
          <a:noFill/>
          <a:ln w="9525">
            <a:noFill/>
            <a:miter lim="800000"/>
            <a:headEnd/>
            <a:tailEnd/>
          </a:ln>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66688"/>
            <a:ext cx="1185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256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2667000" y="274638"/>
            <a:ext cx="7543800" cy="1143000"/>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r>
              <a:rPr lang="mn-MN"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charset="0"/>
                <a:cs typeface="Arial" charset="0"/>
              </a:rPr>
              <a:t>2010-2014 </a:t>
            </a: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charset="0"/>
                <a:cs typeface="Arial" charset="0"/>
              </a:rPr>
              <a:t>OCCUPATIONAL ACCIDENTS on FIELDS</a:t>
            </a:r>
            <a:r>
              <a:rPr lang="mn-MN"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charset="0"/>
                <a:cs typeface="Arial" charset="0"/>
              </a:rPr>
              <a:t> </a:t>
            </a:r>
            <a:endParaRPr lang="en-US"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graphicFrame>
        <p:nvGraphicFramePr>
          <p:cNvPr id="5" name="Content Placeholder 3"/>
          <p:cNvGraphicFramePr>
            <a:graphicFrameLocks noGrp="1"/>
          </p:cNvGraphicFramePr>
          <p:nvPr>
            <p:ph idx="1"/>
            <p:extLst/>
          </p:nvPr>
        </p:nvGraphicFramePr>
        <p:xfrm>
          <a:off x="1981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4525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96" t="20422" r="30872" b="9155"/>
          <a:stretch/>
        </p:blipFill>
        <p:spPr bwMode="auto">
          <a:xfrm>
            <a:off x="1071154" y="470263"/>
            <a:ext cx="10058400" cy="590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474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5" t="24699" r="20346" b="24699"/>
          <a:stretch/>
        </p:blipFill>
        <p:spPr bwMode="auto">
          <a:xfrm>
            <a:off x="1184744" y="1088003"/>
            <a:ext cx="1024128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663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4640" y="692331"/>
            <a:ext cx="7132320" cy="5238206"/>
          </a:xfrm>
        </p:spPr>
        <p:txBody>
          <a:bodyPr>
            <a:normAutofit fontScale="25000" lnSpcReduction="20000"/>
          </a:bodyPr>
          <a:lstStyle/>
          <a:p>
            <a:r>
              <a:rPr lang="en-US" b="1" dirty="0"/>
              <a:t>Table 1 &amp; 2: Occupational accidents by various factors and sectors, Mongolia </a:t>
            </a:r>
            <a:r>
              <a:rPr lang="en-US" b="1" dirty="0" err="1"/>
              <a:t>Mongolia</a:t>
            </a:r>
            <a:r>
              <a:rPr lang="en-US" b="1" dirty="0"/>
              <a:t>: Occupational accidents 2010-2016 (Source: GASI, March 2017) </a:t>
            </a:r>
            <a:r>
              <a:rPr lang="en-US" dirty="0"/>
              <a:t>	</a:t>
            </a:r>
          </a:p>
          <a:p>
            <a:r>
              <a:rPr lang="en-US" b="1" dirty="0"/>
              <a:t>Years </a:t>
            </a:r>
            <a:r>
              <a:rPr lang="en-US" dirty="0"/>
              <a:t>	</a:t>
            </a:r>
          </a:p>
          <a:p>
            <a:r>
              <a:rPr lang="en-US" b="1" dirty="0"/>
              <a:t>2010 </a:t>
            </a:r>
            <a:r>
              <a:rPr lang="en-US" dirty="0"/>
              <a:t>	</a:t>
            </a:r>
            <a:r>
              <a:rPr lang="en-US" b="1" dirty="0"/>
              <a:t>2011 </a:t>
            </a:r>
            <a:r>
              <a:rPr lang="en-US" dirty="0"/>
              <a:t>	</a:t>
            </a:r>
            <a:r>
              <a:rPr lang="en-US" b="1" dirty="0"/>
              <a:t>2012 </a:t>
            </a:r>
            <a:r>
              <a:rPr lang="en-US" dirty="0"/>
              <a:t>	</a:t>
            </a:r>
            <a:r>
              <a:rPr lang="en-US" b="1" dirty="0"/>
              <a:t>2013 </a:t>
            </a:r>
            <a:r>
              <a:rPr lang="en-US" dirty="0"/>
              <a:t>	</a:t>
            </a:r>
            <a:r>
              <a:rPr lang="en-US" b="1" dirty="0"/>
              <a:t>2014 </a:t>
            </a:r>
            <a:r>
              <a:rPr lang="en-US" dirty="0"/>
              <a:t>	</a:t>
            </a:r>
            <a:r>
              <a:rPr lang="en-US" b="1" dirty="0"/>
              <a:t>2015 </a:t>
            </a:r>
            <a:r>
              <a:rPr lang="en-US" dirty="0"/>
              <a:t>	</a:t>
            </a:r>
            <a:r>
              <a:rPr lang="en-US" b="1" dirty="0"/>
              <a:t>2016 </a:t>
            </a:r>
            <a:r>
              <a:rPr lang="en-US" dirty="0"/>
              <a:t>	</a:t>
            </a:r>
          </a:p>
          <a:p>
            <a:r>
              <a:rPr lang="en-US" dirty="0"/>
              <a:t>Number of </a:t>
            </a:r>
            <a:r>
              <a:rPr lang="en-US" dirty="0" err="1"/>
              <a:t>accidens</a:t>
            </a:r>
            <a:r>
              <a:rPr lang="en-US" dirty="0"/>
              <a:t> 	366 	403 	400 	406 	333 	383 	332 	</a:t>
            </a:r>
          </a:p>
          <a:p>
            <a:r>
              <a:rPr lang="en-US" dirty="0"/>
              <a:t>Of which, number of group accidents 	15 	15 	14 	12 	17 	17 	11 	</a:t>
            </a:r>
          </a:p>
          <a:p>
            <a:r>
              <a:rPr lang="en-US" dirty="0"/>
              <a:t>Victims 	Total 	398 	431 	424 	425 	363 	404 	332 	</a:t>
            </a:r>
          </a:p>
          <a:p>
            <a:r>
              <a:rPr lang="en-US" dirty="0"/>
              <a:t>From which, females 	92 	112 	111 	171 	114 	118 	115 	</a:t>
            </a:r>
          </a:p>
          <a:p>
            <a:r>
              <a:rPr lang="en-US" dirty="0"/>
              <a:t>Deaths 	</a:t>
            </a:r>
            <a:r>
              <a:rPr lang="en-US" b="1" dirty="0"/>
              <a:t>80 </a:t>
            </a:r>
            <a:r>
              <a:rPr lang="en-US" dirty="0"/>
              <a:t>	</a:t>
            </a:r>
            <a:r>
              <a:rPr lang="en-US" b="1" dirty="0"/>
              <a:t>75 </a:t>
            </a:r>
            <a:r>
              <a:rPr lang="en-US" dirty="0"/>
              <a:t>	</a:t>
            </a:r>
            <a:r>
              <a:rPr lang="en-US" b="1" dirty="0"/>
              <a:t>87 </a:t>
            </a:r>
            <a:r>
              <a:rPr lang="en-US" dirty="0"/>
              <a:t>	</a:t>
            </a:r>
            <a:r>
              <a:rPr lang="en-US" b="1" dirty="0"/>
              <a:t>51 </a:t>
            </a:r>
            <a:r>
              <a:rPr lang="en-US" dirty="0"/>
              <a:t>	</a:t>
            </a:r>
            <a:r>
              <a:rPr lang="en-US" b="1" dirty="0"/>
              <a:t>56 </a:t>
            </a:r>
            <a:r>
              <a:rPr lang="en-US" dirty="0"/>
              <a:t>	48 	31 	</a:t>
            </a:r>
          </a:p>
          <a:p>
            <a:r>
              <a:rPr lang="en-US" dirty="0" err="1"/>
              <a:t>Permonantly</a:t>
            </a:r>
            <a:r>
              <a:rPr lang="en-US" dirty="0"/>
              <a:t> disabled 	44 	40 	35 	210 	26 	25 	159 	</a:t>
            </a:r>
          </a:p>
          <a:p>
            <a:r>
              <a:rPr lang="en-US" dirty="0"/>
              <a:t>Temporarily disabled 	273 	310 	301 	164 	283 	325 	142 	</a:t>
            </a:r>
          </a:p>
          <a:p>
            <a:r>
              <a:rPr lang="en-US" dirty="0"/>
              <a:t>Changed a job 	1 	6 	1 	6 	</a:t>
            </a:r>
          </a:p>
          <a:p>
            <a:r>
              <a:rPr lang="en-US" dirty="0"/>
              <a:t>Forms 	Caused deaths 	80 	75 	87 	51 	56 	48 	31 	</a:t>
            </a:r>
          </a:p>
          <a:p>
            <a:r>
              <a:rPr lang="en-US" dirty="0"/>
              <a:t>Serious injuries 	141 	142 	165 	210 	186 	209 	159 	</a:t>
            </a:r>
          </a:p>
          <a:p>
            <a:r>
              <a:rPr lang="en-US" dirty="0"/>
              <a:t>Light injuries 	177 	214 	172 	164 	119 	147 	142 	</a:t>
            </a:r>
          </a:p>
          <a:p>
            <a:r>
              <a:rPr lang="en-US" dirty="0"/>
              <a:t>Age 	Below 18 years 	0 	2 	3 	1 	1 	2 	3 	</a:t>
            </a:r>
          </a:p>
          <a:p>
            <a:r>
              <a:rPr lang="en-US" dirty="0"/>
              <a:t>18-35 years 	206 	224 	235 	198 	182 	206 	155 	</a:t>
            </a:r>
          </a:p>
          <a:p>
            <a:r>
              <a:rPr lang="en-US" dirty="0"/>
              <a:t>Above 35 years 	192 	205 	186 	226 	180 	196 	174 	</a:t>
            </a:r>
          </a:p>
          <a:p>
            <a:r>
              <a:rPr lang="en-US" dirty="0"/>
              <a:t>Work experience 	below 5 years 	155 	183 	187 	165 	156 	166 	56 	</a:t>
            </a:r>
          </a:p>
          <a:p>
            <a:r>
              <a:rPr lang="en-US" dirty="0"/>
              <a:t>5-15 years 	127 	107 	126 	136 	88 	126 	192 	</a:t>
            </a:r>
          </a:p>
          <a:p>
            <a:r>
              <a:rPr lang="en-US" dirty="0"/>
              <a:t>more than 15 years 	116 	141 	111 	124 	120 	112 	84 	</a:t>
            </a:r>
          </a:p>
          <a:p>
            <a:r>
              <a:rPr lang="en-US" dirty="0"/>
              <a:t>Reasons 	Falls and slides 	112 	101 	102 	74 	63 	79 	46 	</a:t>
            </a:r>
          </a:p>
          <a:p>
            <a:r>
              <a:rPr lang="en-US" dirty="0"/>
              <a:t>Breakdown of vehicles 	36 	56 	30 	83 	56 	57 	51 	</a:t>
            </a:r>
          </a:p>
          <a:p>
            <a:r>
              <a:rPr lang="en-US" dirty="0"/>
              <a:t>Breakdown of lifting equipment 	5 	4 	15 	12 	10 	11 	6 	</a:t>
            </a:r>
          </a:p>
          <a:p>
            <a:r>
              <a:rPr lang="en-US" dirty="0"/>
              <a:t>Breakdown of </a:t>
            </a:r>
            <a:r>
              <a:rPr lang="en-US" dirty="0" err="1"/>
              <a:t>equipments</a:t>
            </a:r>
            <a:r>
              <a:rPr lang="en-US" dirty="0"/>
              <a:t> 	32 	15 	14 	20 	37 	29 	44 	</a:t>
            </a:r>
          </a:p>
          <a:p>
            <a:r>
              <a:rPr lang="en-US" dirty="0"/>
              <a:t>Violation of technological process 	34 	24 	28 	12 	14 	8 	6 	</a:t>
            </a:r>
          </a:p>
          <a:p>
            <a:r>
              <a:rPr lang="en-US" dirty="0"/>
              <a:t>Non-adherence to safety regulations 	75 	64 	70 	44 	49 	56 	54 	</a:t>
            </a:r>
          </a:p>
          <a:p>
            <a:r>
              <a:rPr lang="en-US" dirty="0"/>
              <a:t>Personal protective gear 	8 	20 	4 	7 	6 	6 	3 	</a:t>
            </a:r>
          </a:p>
          <a:p>
            <a:r>
              <a:rPr lang="en-US" dirty="0"/>
              <a:t>Others 	96 	147 	161 	173 	98 	137 	122 	</a:t>
            </a:r>
          </a:p>
          <a:p>
            <a:endParaRPr lang="en-US" dirty="0"/>
          </a:p>
        </p:txBody>
      </p:sp>
    </p:spTree>
    <p:extLst>
      <p:ext uri="{BB962C8B-B14F-4D97-AF65-F5344CB8AC3E}">
        <p14:creationId xmlns:p14="http://schemas.microsoft.com/office/powerpoint/2010/main" val="2770591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295400"/>
            <a:ext cx="8077200" cy="4800600"/>
          </a:xfrm>
        </p:spPr>
        <p:txBody>
          <a:bodyPr>
            <a:normAutofit/>
          </a:bodyPr>
          <a:lstStyle/>
          <a:p>
            <a:pPr algn="just"/>
            <a:r>
              <a:rPr lang="en-US" sz="1600" b="1" cap="all" dirty="0">
                <a:latin typeface="Arial" pitchFamily="34" charset="0"/>
                <a:cs typeface="Arial" pitchFamily="34" charset="0"/>
              </a:rPr>
              <a:t>MINING, CONSTRUCTION, road AND ENERGY SECTORS </a:t>
            </a:r>
            <a:r>
              <a:rPr lang="en-US" sz="1600" cap="all" dirty="0">
                <a:latin typeface="Arial" pitchFamily="34" charset="0"/>
                <a:cs typeface="Arial" pitchFamily="34" charset="0"/>
              </a:rPr>
              <a:t>have had the highest rate of occupational ACCIDENTS in recent years</a:t>
            </a:r>
            <a:endParaRPr lang="mn-MN" sz="1600" cap="all" dirty="0">
              <a:latin typeface="Arial" pitchFamily="34" charset="0"/>
              <a:cs typeface="Arial" pitchFamily="34" charset="0"/>
            </a:endParaRPr>
          </a:p>
          <a:p>
            <a:pPr algn="just"/>
            <a:r>
              <a:rPr lang="en-US" sz="1600" cap="all" dirty="0">
                <a:latin typeface="Arial" pitchFamily="34" charset="0"/>
                <a:cs typeface="Arial" pitchFamily="34" charset="0"/>
              </a:rPr>
              <a:t>During </a:t>
            </a:r>
            <a:r>
              <a:rPr lang="mn-MN" sz="1600" cap="all" dirty="0">
                <a:latin typeface="Arial" pitchFamily="34" charset="0"/>
                <a:cs typeface="Arial" pitchFamily="34" charset="0"/>
              </a:rPr>
              <a:t>2010-2014</a:t>
            </a:r>
            <a:r>
              <a:rPr lang="en-US" sz="1600" cap="all" dirty="0">
                <a:latin typeface="Arial" pitchFamily="34" charset="0"/>
                <a:cs typeface="Arial" pitchFamily="34" charset="0"/>
              </a:rPr>
              <a:t>, the number of </a:t>
            </a:r>
            <a:r>
              <a:rPr lang="en-US" sz="1600" cap="all" dirty="0" err="1">
                <a:latin typeface="Arial" pitchFamily="34" charset="0"/>
                <a:cs typeface="Arial" pitchFamily="34" charset="0"/>
              </a:rPr>
              <a:t>fatalitIES</a:t>
            </a:r>
            <a:r>
              <a:rPr lang="en-US" sz="1600" cap="all" dirty="0">
                <a:latin typeface="Arial" pitchFamily="34" charset="0"/>
                <a:cs typeface="Arial" pitchFamily="34" charset="0"/>
              </a:rPr>
              <a:t> </a:t>
            </a:r>
            <a:r>
              <a:rPr lang="en-US" sz="1600" cap="all" dirty="0" err="1">
                <a:latin typeface="Arial" pitchFamily="34" charset="0"/>
                <a:cs typeface="Arial" pitchFamily="34" charset="0"/>
              </a:rPr>
              <a:t>wERE</a:t>
            </a:r>
            <a:r>
              <a:rPr lang="en-US" sz="1600" cap="all" dirty="0">
                <a:latin typeface="Arial" pitchFamily="34" charset="0"/>
                <a:cs typeface="Arial" pitchFamily="34" charset="0"/>
              </a:rPr>
              <a:t> </a:t>
            </a:r>
            <a:r>
              <a:rPr lang="mn-MN" sz="1600" b="1" cap="all" dirty="0">
                <a:latin typeface="Arial" pitchFamily="34" charset="0"/>
                <a:cs typeface="Arial" pitchFamily="34" charset="0"/>
              </a:rPr>
              <a:t>349</a:t>
            </a:r>
            <a:r>
              <a:rPr lang="en-US" sz="1600" cap="all" dirty="0">
                <a:latin typeface="Arial" pitchFamily="34" charset="0"/>
                <a:cs typeface="Arial" pitchFamily="34" charset="0"/>
              </a:rPr>
              <a:t> and the number of disabled people was </a:t>
            </a:r>
            <a:r>
              <a:rPr lang="en-US" sz="1600" b="1" cap="all" dirty="0">
                <a:latin typeface="Arial" pitchFamily="34" charset="0"/>
                <a:cs typeface="Arial" pitchFamily="34" charset="0"/>
              </a:rPr>
              <a:t>3</a:t>
            </a:r>
            <a:r>
              <a:rPr lang="mn-MN" sz="1600" b="1" cap="all" dirty="0">
                <a:latin typeface="Arial" pitchFamily="34" charset="0"/>
                <a:cs typeface="Arial" pitchFamily="34" charset="0"/>
              </a:rPr>
              <a:t>55</a:t>
            </a:r>
            <a:r>
              <a:rPr lang="en-US" sz="1600" b="1" cap="all" dirty="0">
                <a:latin typeface="Arial" pitchFamily="34" charset="0"/>
                <a:cs typeface="Arial" pitchFamily="34" charset="0"/>
              </a:rPr>
              <a:t> </a:t>
            </a:r>
            <a:endParaRPr lang="en-US" sz="1600" cap="all" dirty="0">
              <a:latin typeface="Arial" pitchFamily="34" charset="0"/>
              <a:cs typeface="Arial" pitchFamily="34" charset="0"/>
            </a:endParaRPr>
          </a:p>
          <a:p>
            <a:pPr algn="just"/>
            <a:r>
              <a:rPr lang="mn-MN" sz="1600" b="1" cap="all" dirty="0">
                <a:latin typeface="Arial" pitchFamily="34" charset="0"/>
                <a:cs typeface="Arial" pitchFamily="34" charset="0"/>
              </a:rPr>
              <a:t>83940.5</a:t>
            </a:r>
            <a:r>
              <a:rPr lang="en-US" sz="1600" b="1" cap="all" dirty="0">
                <a:latin typeface="Arial" pitchFamily="34" charset="0"/>
                <a:cs typeface="Arial" pitchFamily="34" charset="0"/>
              </a:rPr>
              <a:t> million </a:t>
            </a:r>
            <a:r>
              <a:rPr lang="en-US" sz="1600" b="1" cap="all" dirty="0" err="1">
                <a:latin typeface="Arial" pitchFamily="34" charset="0"/>
                <a:cs typeface="Arial" pitchFamily="34" charset="0"/>
              </a:rPr>
              <a:t>tugrugs</a:t>
            </a:r>
            <a:r>
              <a:rPr lang="en-US" sz="1600" b="1" cap="all" dirty="0">
                <a:latin typeface="Arial" pitchFamily="34" charset="0"/>
                <a:cs typeface="Arial" pitchFamily="34" charset="0"/>
              </a:rPr>
              <a:t> </a:t>
            </a:r>
            <a:r>
              <a:rPr lang="en-US" sz="1600" cap="all" dirty="0">
                <a:latin typeface="Arial" pitchFamily="34" charset="0"/>
                <a:cs typeface="Arial" pitchFamily="34" charset="0"/>
              </a:rPr>
              <a:t>was spent ON compensation from the insurance fund for Occupational </a:t>
            </a:r>
            <a:r>
              <a:rPr lang="en-US" sz="1600" cap="all" dirty="0" err="1">
                <a:latin typeface="Arial" pitchFamily="34" charset="0"/>
                <a:cs typeface="Arial" pitchFamily="34" charset="0"/>
              </a:rPr>
              <a:t>accidentS</a:t>
            </a:r>
            <a:r>
              <a:rPr lang="en-US" sz="1600" cap="all" dirty="0">
                <a:latin typeface="Arial" pitchFamily="34" charset="0"/>
                <a:cs typeface="Arial" pitchFamily="34" charset="0"/>
              </a:rPr>
              <a:t> and work-related disorders </a:t>
            </a:r>
          </a:p>
          <a:p>
            <a:pPr marL="109728" indent="0" algn="just">
              <a:buNone/>
            </a:pPr>
            <a:endParaRPr lang="mn-MN" sz="1400" cap="all" dirty="0">
              <a:latin typeface="Arial" pitchFamily="34" charset="0"/>
              <a:cs typeface="Arial" pitchFamily="34" charset="0"/>
            </a:endParaRPr>
          </a:p>
          <a:p>
            <a:pPr marL="109728" indent="0" algn="just">
              <a:buNone/>
            </a:pPr>
            <a:endParaRPr lang="mn-MN" sz="1400" cap="all" dirty="0">
              <a:latin typeface="Arial" pitchFamily="34" charset="0"/>
              <a:cs typeface="Arial" pitchFamily="34" charset="0"/>
            </a:endParaRPr>
          </a:p>
        </p:txBody>
      </p:sp>
      <p:sp>
        <p:nvSpPr>
          <p:cNvPr id="5" name="Title 1"/>
          <p:cNvSpPr txBox="1">
            <a:spLocks/>
          </p:cNvSpPr>
          <p:nvPr/>
        </p:nvSpPr>
        <p:spPr>
          <a:xfrm>
            <a:off x="2815853" y="247232"/>
            <a:ext cx="7391400" cy="715962"/>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r>
              <a:rPr lang="mn-MN" sz="24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 өнөөгийн байдал</a:t>
            </a:r>
            <a:endParaRPr lang="en-US" sz="24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
        <p:nvSpPr>
          <p:cNvPr id="8" name="Title 1"/>
          <p:cNvSpPr txBox="1">
            <a:spLocks/>
          </p:cNvSpPr>
          <p:nvPr/>
        </p:nvSpPr>
        <p:spPr>
          <a:xfrm>
            <a:off x="2826739" y="247232"/>
            <a:ext cx="7391400" cy="715962"/>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r>
              <a:rPr lang="mn-MN" sz="24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 </a:t>
            </a:r>
            <a:r>
              <a:rPr lang="en-US" sz="24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current situation </a:t>
            </a:r>
            <a:endParaRPr lang="en-US" sz="24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461658"/>
            <a:ext cx="3655581" cy="2858861"/>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1" y="3505201"/>
            <a:ext cx="3459761" cy="2759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392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itchFamily="2" charset="2"/>
              <a:buChar char="Ø"/>
            </a:pPr>
            <a:r>
              <a:rPr lang="en-US" dirty="0" smtClean="0">
                <a:latin typeface="Arial" pitchFamily="34" charset="0"/>
                <a:cs typeface="Arial" pitchFamily="34" charset="0"/>
              </a:rPr>
              <a:t>Lack of safety culture and behavior among workers</a:t>
            </a:r>
          </a:p>
          <a:p>
            <a:pPr>
              <a:buFont typeface="Wingdings" pitchFamily="2" charset="2"/>
              <a:buChar char="Ø"/>
            </a:pPr>
            <a:r>
              <a:rPr lang="en-US" dirty="0" smtClean="0">
                <a:latin typeface="Arial" pitchFamily="34" charset="0"/>
                <a:cs typeface="Arial" pitchFamily="34" charset="0"/>
              </a:rPr>
              <a:t>Limited knowledge and experience to enforce OSH laws and regulations</a:t>
            </a:r>
            <a:endParaRPr lang="mn-MN"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Employers' budget for OSH is less than the legal minimum requirement </a:t>
            </a:r>
            <a:r>
              <a:rPr lang="mn-MN" dirty="0" smtClean="0">
                <a:latin typeface="Arial" pitchFamily="34" charset="0"/>
                <a:cs typeface="Arial" pitchFamily="34" charset="0"/>
              </a:rPr>
              <a:t> </a:t>
            </a:r>
          </a:p>
          <a:p>
            <a:pPr>
              <a:buFont typeface="Wingdings" pitchFamily="2" charset="2"/>
              <a:buChar char="Ø"/>
            </a:pPr>
            <a:r>
              <a:rPr lang="en-US" dirty="0" smtClean="0">
                <a:latin typeface="Arial" pitchFamily="34" charset="0"/>
                <a:cs typeface="Arial" pitchFamily="34" charset="0"/>
              </a:rPr>
              <a:t>Lack of employees specialized in OSH in private entities</a:t>
            </a:r>
          </a:p>
          <a:p>
            <a:pPr>
              <a:buFont typeface="Wingdings" pitchFamily="2" charset="2"/>
              <a:buChar char="Ø"/>
            </a:pPr>
            <a:r>
              <a:rPr lang="en-US" dirty="0" smtClean="0">
                <a:latin typeface="Arial" pitchFamily="34" charset="0"/>
                <a:cs typeface="Arial" pitchFamily="34" charset="0"/>
              </a:rPr>
              <a:t>Noncompliance and ignorance in construction companies of safety rules and norms </a:t>
            </a:r>
            <a:endParaRPr lang="en-US" dirty="0">
              <a:latin typeface="Arial" pitchFamily="34" charset="0"/>
              <a:cs typeface="Arial" pitchFamily="34" charset="0"/>
            </a:endParaRPr>
          </a:p>
        </p:txBody>
      </p:sp>
      <p:sp>
        <p:nvSpPr>
          <p:cNvPr id="8" name="Content Placeholder 1"/>
          <p:cNvSpPr txBox="1">
            <a:spLocks/>
          </p:cNvSpPr>
          <p:nvPr/>
        </p:nvSpPr>
        <p:spPr>
          <a:xfrm>
            <a:off x="2438400" y="381001"/>
            <a:ext cx="7315200" cy="914400"/>
          </a:xfrm>
          <a:prstGeom prst="rect">
            <a:avLst/>
          </a:prstGeom>
        </p:spPr>
        <p:txBody>
          <a:bodyPr vert="horz">
            <a:normAutofit/>
          </a:bodyPr>
          <a:lstStyle/>
          <a:p>
            <a:pPr marL="365760" indent="-256032">
              <a:spcBef>
                <a:spcPts val="400"/>
              </a:spcBef>
              <a:buClr>
                <a:schemeClr val="accent1"/>
              </a:buClr>
              <a:buSzPct val="68000"/>
              <a:buFont typeface="Wingdings" pitchFamily="2" charset="2"/>
              <a:buChar char="Ø"/>
              <a:defRPr/>
            </a:pPr>
            <a:endParaRPr lang="en-US" sz="2700" dirty="0">
              <a:latin typeface="Arial" pitchFamily="34" charset="0"/>
              <a:cs typeface="Arial" pitchFamily="34" charset="0"/>
            </a:endParaRPr>
          </a:p>
        </p:txBody>
      </p:sp>
      <p:sp>
        <p:nvSpPr>
          <p:cNvPr id="7" name="Title 1"/>
          <p:cNvSpPr txBox="1">
            <a:spLocks/>
          </p:cNvSpPr>
          <p:nvPr/>
        </p:nvSpPr>
        <p:spPr>
          <a:xfrm>
            <a:off x="2895600" y="381001"/>
            <a:ext cx="7391400" cy="715962"/>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65760" indent="-256032" algn="ctr">
              <a:spcBef>
                <a:spcPts val="400"/>
              </a:spcBef>
              <a:buClr>
                <a:schemeClr val="accent1"/>
              </a:buClr>
              <a:buSzPct val="68000"/>
              <a:defRPr/>
            </a:pPr>
            <a:r>
              <a:rPr lang="en-US" sz="24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Main </a:t>
            </a:r>
            <a:r>
              <a:rPr lang="en-US" sz="240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causes </a:t>
            </a:r>
            <a:r>
              <a:rPr lang="en-US" sz="24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of occupational accidents </a:t>
            </a:r>
            <a:endParaRPr lang="mn-MN" sz="24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403757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mn-MN"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marL="109728" indent="0">
              <a:buNone/>
            </a:pPr>
            <a:endParaRPr lang="mn-MN"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marL="109728" indent="0" algn="ctr">
              <a:buNone/>
            </a:pPr>
            <a:r>
              <a:rPr lang="en-US"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Preventive measures</a:t>
            </a:r>
          </a:p>
        </p:txBody>
      </p:sp>
    </p:spTree>
    <p:extLst>
      <p:ext uri="{BB962C8B-B14F-4D97-AF65-F5344CB8AC3E}">
        <p14:creationId xmlns:p14="http://schemas.microsoft.com/office/powerpoint/2010/main" val="91970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447800"/>
            <a:ext cx="8077200" cy="4419600"/>
          </a:xfrm>
        </p:spPr>
        <p:txBody>
          <a:bodyPr>
            <a:normAutofit lnSpcReduction="10000"/>
          </a:bodyPr>
          <a:lstStyle/>
          <a:p>
            <a:pPr>
              <a:buFont typeface="Wingdings" pitchFamily="2" charset="2"/>
              <a:buChar char="Ø"/>
            </a:pPr>
            <a:r>
              <a:rPr lang="en-US" sz="2400" cap="all" dirty="0">
                <a:solidFill>
                  <a:schemeClr val="accent6"/>
                </a:solidFill>
                <a:latin typeface="Arial" pitchFamily="34" charset="0"/>
                <a:cs typeface="Arial" pitchFamily="34" charset="0"/>
              </a:rPr>
              <a:t>Accident prevention is not only an issue of the government; therefore, organizing a </a:t>
            </a:r>
            <a:r>
              <a:rPr lang="mn-MN" sz="2400" cap="all" dirty="0">
                <a:solidFill>
                  <a:schemeClr val="accent6"/>
                </a:solidFill>
                <a:latin typeface="Arial" pitchFamily="34" charset="0"/>
                <a:cs typeface="Arial" pitchFamily="34" charset="0"/>
              </a:rPr>
              <a:t>“</a:t>
            </a:r>
            <a:r>
              <a:rPr lang="en-US" sz="2400" b="1" cap="all" dirty="0">
                <a:solidFill>
                  <a:schemeClr val="accent6"/>
                </a:solidFill>
                <a:latin typeface="Arial" pitchFamily="34" charset="0"/>
                <a:cs typeface="Arial" pitchFamily="34" charset="0"/>
              </a:rPr>
              <a:t>SAFETY FIRST</a:t>
            </a:r>
            <a:r>
              <a:rPr lang="mn-MN" sz="2400" b="1" cap="all" dirty="0">
                <a:solidFill>
                  <a:schemeClr val="accent6"/>
                </a:solidFill>
                <a:latin typeface="Arial" pitchFamily="34" charset="0"/>
                <a:cs typeface="Arial" pitchFamily="34" charset="0"/>
              </a:rPr>
              <a:t>” </a:t>
            </a:r>
            <a:r>
              <a:rPr lang="en-US" sz="2400" cap="all" dirty="0">
                <a:solidFill>
                  <a:schemeClr val="accent6"/>
                </a:solidFill>
                <a:latin typeface="Arial" pitchFamily="34" charset="0"/>
                <a:cs typeface="Arial" pitchFamily="34" charset="0"/>
              </a:rPr>
              <a:t>conference in collaboration with non-government organizations and private entities to discuss issues and necessary responses is crucial.</a:t>
            </a:r>
          </a:p>
          <a:p>
            <a:pPr>
              <a:buFont typeface="Wingdings" pitchFamily="2" charset="2"/>
              <a:buChar char="Ø"/>
            </a:pPr>
            <a:r>
              <a:rPr lang="en-US" sz="2400" cap="all" dirty="0">
                <a:solidFill>
                  <a:schemeClr val="accent6"/>
                </a:solidFill>
                <a:latin typeface="Arial" pitchFamily="34" charset="0"/>
                <a:cs typeface="Arial" pitchFamily="34" charset="0"/>
              </a:rPr>
              <a:t>Taking Risk based inspections by the agency</a:t>
            </a:r>
          </a:p>
          <a:p>
            <a:pPr>
              <a:buFont typeface="Wingdings" pitchFamily="2" charset="2"/>
              <a:buChar char="Ø"/>
            </a:pPr>
            <a:r>
              <a:rPr lang="mn-MN" sz="2400" cap="all" dirty="0">
                <a:solidFill>
                  <a:schemeClr val="accent6"/>
                </a:solidFill>
                <a:latin typeface="Arial" pitchFamily="34" charset="0"/>
                <a:cs typeface="Arial" pitchFamily="34" charset="0"/>
              </a:rPr>
              <a:t> </a:t>
            </a:r>
            <a:r>
              <a:rPr lang="en-US" sz="2400" cap="all" dirty="0">
                <a:solidFill>
                  <a:schemeClr val="accent6"/>
                </a:solidFill>
                <a:latin typeface="Arial" pitchFamily="34" charset="0"/>
                <a:cs typeface="Arial" pitchFamily="34" charset="0"/>
              </a:rPr>
              <a:t>amending the law and regulations in </a:t>
            </a:r>
            <a:r>
              <a:rPr lang="en-US" sz="2400" cap="all" dirty="0" err="1">
                <a:solidFill>
                  <a:schemeClr val="accent6"/>
                </a:solidFill>
                <a:latin typeface="Arial" pitchFamily="34" charset="0"/>
                <a:cs typeface="Arial" pitchFamily="34" charset="0"/>
              </a:rPr>
              <a:t>osh</a:t>
            </a:r>
            <a:r>
              <a:rPr lang="en-US" sz="2400" cap="all" dirty="0">
                <a:solidFill>
                  <a:schemeClr val="accent6"/>
                </a:solidFill>
                <a:latin typeface="Arial" pitchFamily="34" charset="0"/>
                <a:cs typeface="Arial" pitchFamily="34" charset="0"/>
              </a:rPr>
              <a:t> and revising methods of risk evaluation by investigating occupational accidents</a:t>
            </a:r>
            <a:r>
              <a:rPr lang="mn-MN" sz="2400" cap="all" dirty="0">
                <a:solidFill>
                  <a:schemeClr val="accent6"/>
                </a:solidFill>
                <a:latin typeface="Arial" pitchFamily="34" charset="0"/>
                <a:cs typeface="Arial" pitchFamily="34" charset="0"/>
              </a:rPr>
              <a:t>.  </a:t>
            </a:r>
          </a:p>
          <a:p>
            <a:pPr marL="109728" indent="0" algn="just">
              <a:buNone/>
            </a:pPr>
            <a:endParaRPr lang="mn-MN" sz="2000" cap="all" dirty="0">
              <a:latin typeface="Arial" pitchFamily="34" charset="0"/>
              <a:cs typeface="Arial" pitchFamily="34" charset="0"/>
            </a:endParaRPr>
          </a:p>
          <a:p>
            <a:pPr algn="just">
              <a:buNone/>
            </a:pPr>
            <a:endParaRPr lang="mn-MN" dirty="0" smtClean="0">
              <a:latin typeface="Arial" pitchFamily="34" charset="0"/>
              <a:cs typeface="Arial" pitchFamily="34" charset="0"/>
            </a:endParaRPr>
          </a:p>
          <a:p>
            <a:pPr algn="just">
              <a:buNone/>
            </a:pPr>
            <a:endParaRPr lang="en-US" dirty="0">
              <a:latin typeface="Arial" pitchFamily="34" charset="0"/>
              <a:cs typeface="Arial" pitchFamily="34" charset="0"/>
            </a:endParaRPr>
          </a:p>
        </p:txBody>
      </p:sp>
      <p:sp>
        <p:nvSpPr>
          <p:cNvPr id="5" name="Title 1"/>
          <p:cNvSpPr txBox="1">
            <a:spLocks/>
          </p:cNvSpPr>
          <p:nvPr/>
        </p:nvSpPr>
        <p:spPr>
          <a:xfrm>
            <a:off x="2971800" y="304801"/>
            <a:ext cx="7391400" cy="875701"/>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Preventive measures</a:t>
            </a:r>
            <a:endParaRPr lang="en-US"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2064464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2347912" y="1371600"/>
            <a:ext cx="8015288" cy="4921250"/>
          </a:xfrm>
        </p:spPr>
        <p:txBody>
          <a:bodyPr>
            <a:normAutofit/>
          </a:bodyPr>
          <a:lstStyle/>
          <a:p>
            <a:pPr algn="just">
              <a:buClr>
                <a:srgbClr val="C00000"/>
              </a:buClr>
              <a:buNone/>
            </a:pPr>
            <a:r>
              <a:rPr lang="en-US" altLang="en-US" sz="2000" dirty="0">
                <a:latin typeface="Arial" charset="0"/>
                <a:cs typeface="Arial" charset="0"/>
              </a:rPr>
              <a:t>	In order to improve the preventive capacity, the Deputy Prime Minister of Mongolia and Minister of </a:t>
            </a:r>
            <a:r>
              <a:rPr lang="en-US" altLang="en-US" sz="2000" dirty="0" err="1">
                <a:latin typeface="Arial" charset="0"/>
                <a:cs typeface="Arial" charset="0"/>
              </a:rPr>
              <a:t>Labour</a:t>
            </a:r>
            <a:r>
              <a:rPr lang="en-US" altLang="en-US" sz="2000" dirty="0">
                <a:latin typeface="Arial" charset="0"/>
                <a:cs typeface="Arial" charset="0"/>
              </a:rPr>
              <a:t> have made a decree on “Reforming occupational inspection”. The following aspects have been prioritized. </a:t>
            </a:r>
            <a:endParaRPr lang="mn-MN" altLang="en-US" sz="2000" b="1" dirty="0">
              <a:latin typeface="Arial" charset="0"/>
              <a:cs typeface="Arial" charset="0"/>
            </a:endParaRPr>
          </a:p>
          <a:p>
            <a:pPr marL="0" indent="0">
              <a:buClr>
                <a:srgbClr val="C00000"/>
              </a:buClr>
              <a:buNone/>
            </a:pPr>
            <a:r>
              <a:rPr lang="mn-MN" altLang="en-US" sz="2000" b="1" dirty="0">
                <a:latin typeface="Arial" charset="0"/>
                <a:cs typeface="Arial" charset="0"/>
              </a:rPr>
              <a:t>       </a:t>
            </a:r>
          </a:p>
          <a:p>
            <a:pPr marL="0" indent="0">
              <a:buClr>
                <a:srgbClr val="C00000"/>
              </a:buClr>
              <a:buNone/>
            </a:pPr>
            <a:endParaRPr lang="mn-MN" altLang="en-US" sz="1400" b="1" dirty="0">
              <a:latin typeface="Arial" charset="0"/>
              <a:cs typeface="Arial" charset="0"/>
            </a:endParaRPr>
          </a:p>
          <a:p>
            <a:pPr marL="0" indent="0">
              <a:buClr>
                <a:srgbClr val="C00000"/>
              </a:buClr>
              <a:buNone/>
            </a:pPr>
            <a:endParaRPr lang="mn-MN" altLang="en-US" sz="1400" b="1" dirty="0">
              <a:latin typeface="Arial" charset="0"/>
              <a:cs typeface="Arial" charset="0"/>
            </a:endParaRPr>
          </a:p>
          <a:p>
            <a:pPr marL="0" indent="0">
              <a:buClr>
                <a:srgbClr val="C00000"/>
              </a:buClr>
              <a:buNone/>
            </a:pPr>
            <a:endParaRPr lang="mn-MN" altLang="en-US" sz="1400" b="1" dirty="0">
              <a:latin typeface="Arial" charset="0"/>
              <a:cs typeface="Arial" charset="0"/>
            </a:endParaRPr>
          </a:p>
        </p:txBody>
      </p:sp>
      <p:sp>
        <p:nvSpPr>
          <p:cNvPr id="6" name="Title 1"/>
          <p:cNvSpPr txBox="1">
            <a:spLocks/>
          </p:cNvSpPr>
          <p:nvPr/>
        </p:nvSpPr>
        <p:spPr>
          <a:xfrm>
            <a:off x="2971800" y="267300"/>
            <a:ext cx="7391400" cy="875701"/>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endParaRPr lang="mn-MN" alt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charset="0"/>
              <a:cs typeface="Arial" charset="0"/>
            </a:endParaRPr>
          </a:p>
          <a:p>
            <a:pPr lvl="0" algn="ctr" eaLnBrk="0" fontAlgn="base" hangingPunct="0">
              <a:spcAft>
                <a:spcPct val="0"/>
              </a:spcAft>
              <a:defRPr/>
            </a:pPr>
            <a:r>
              <a:rPr lang="en-US" alt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charset="0"/>
                <a:cs typeface="Arial" charset="0"/>
              </a:rPr>
              <a:t>Reform on occupational inspection for prevention</a:t>
            </a:r>
            <a:r>
              <a:rPr lang="mn-MN" alt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charset="0"/>
                <a:cs typeface="Arial" charset="0"/>
              </a:rPr>
              <a:t/>
            </a:r>
            <a:br>
              <a:rPr lang="mn-MN" alt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charset="0"/>
                <a:cs typeface="Arial" charset="0"/>
              </a:rPr>
            </a:br>
            <a:r>
              <a:rPr lang="mn-MN" alt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charset="0"/>
                <a:cs typeface="Arial" charset="0"/>
              </a:rPr>
              <a:t> </a:t>
            </a:r>
            <a:endParaRPr lang="en-US"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
        <p:nvSpPr>
          <p:cNvPr id="2" name="Rectangle 1"/>
          <p:cNvSpPr/>
          <p:nvPr/>
        </p:nvSpPr>
        <p:spPr>
          <a:xfrm>
            <a:off x="2769548" y="3050031"/>
            <a:ext cx="2668774" cy="10647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C00000"/>
              </a:buClr>
            </a:pPr>
            <a:r>
              <a:rPr lang="en-US" altLang="en-US" b="1" dirty="0">
                <a:solidFill>
                  <a:schemeClr val="tx1"/>
                </a:solidFill>
                <a:latin typeface="Arial" charset="0"/>
                <a:cs typeface="Arial" charset="0"/>
              </a:rPr>
              <a:t>1. PREVENTION</a:t>
            </a:r>
            <a:endParaRPr lang="mn-MN" altLang="en-US" b="1" dirty="0">
              <a:solidFill>
                <a:schemeClr val="tx1"/>
              </a:solidFill>
              <a:latin typeface="Arial" charset="0"/>
              <a:cs typeface="Arial" charset="0"/>
            </a:endParaRPr>
          </a:p>
        </p:txBody>
      </p:sp>
      <p:sp>
        <p:nvSpPr>
          <p:cNvPr id="9" name="Rectangle 8"/>
          <p:cNvSpPr/>
          <p:nvPr/>
        </p:nvSpPr>
        <p:spPr>
          <a:xfrm>
            <a:off x="6397253" y="3001045"/>
            <a:ext cx="3126982" cy="11137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C00000"/>
              </a:buClr>
            </a:pPr>
            <a:r>
              <a:rPr lang="en-US" altLang="en-US" sz="1600" b="1" dirty="0">
                <a:solidFill>
                  <a:schemeClr val="tx1"/>
                </a:solidFill>
                <a:latin typeface="Arial" charset="0"/>
                <a:cs typeface="Arial" charset="0"/>
              </a:rPr>
              <a:t>2. REALISTIC EVALUATION OF CONDITIONS AND RESPONSE</a:t>
            </a:r>
            <a:endParaRPr lang="mn-MN" altLang="en-US" sz="1400" b="1" dirty="0">
              <a:solidFill>
                <a:schemeClr val="tx1"/>
              </a:solidFill>
              <a:latin typeface="Arial" charset="0"/>
              <a:cs typeface="Arial" charset="0"/>
            </a:endParaRPr>
          </a:p>
        </p:txBody>
      </p:sp>
      <p:sp>
        <p:nvSpPr>
          <p:cNvPr id="10" name="Rectangle 9"/>
          <p:cNvSpPr/>
          <p:nvPr/>
        </p:nvSpPr>
        <p:spPr>
          <a:xfrm>
            <a:off x="2743200" y="4280117"/>
            <a:ext cx="2668774" cy="9797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C00000"/>
              </a:buClr>
            </a:pPr>
            <a:r>
              <a:rPr lang="en-US" altLang="en-US" sz="1600" b="1" dirty="0">
                <a:solidFill>
                  <a:schemeClr val="tx1"/>
                </a:solidFill>
                <a:latin typeface="Arial" charset="0"/>
                <a:cs typeface="Arial" charset="0"/>
              </a:rPr>
              <a:t>3. RESULT (RISK) BASED INSPECTION</a:t>
            </a:r>
            <a:endParaRPr lang="mn-MN" altLang="en-US" sz="1400" b="1" dirty="0">
              <a:solidFill>
                <a:schemeClr val="tx1"/>
              </a:solidFill>
              <a:latin typeface="Arial" charset="0"/>
              <a:cs typeface="Arial" charset="0"/>
            </a:endParaRPr>
          </a:p>
        </p:txBody>
      </p:sp>
      <p:sp>
        <p:nvSpPr>
          <p:cNvPr id="11" name="Rectangle 10"/>
          <p:cNvSpPr/>
          <p:nvPr/>
        </p:nvSpPr>
        <p:spPr>
          <a:xfrm>
            <a:off x="6397253" y="4247460"/>
            <a:ext cx="3127747" cy="1012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C00000"/>
              </a:buClr>
            </a:pPr>
            <a:r>
              <a:rPr lang="en-US" altLang="en-US" sz="1600" b="1" dirty="0">
                <a:solidFill>
                  <a:schemeClr val="tx1"/>
                </a:solidFill>
                <a:latin typeface="Arial" charset="0"/>
                <a:cs typeface="Arial" charset="0"/>
              </a:rPr>
              <a:t>4. TRANSPARENCY</a:t>
            </a:r>
            <a:endParaRPr lang="mn-MN" altLang="en-US" sz="1600" b="1" dirty="0">
              <a:solidFill>
                <a:schemeClr val="tx1"/>
              </a:solidFill>
              <a:latin typeface="Arial" charset="0"/>
              <a:cs typeface="Arial" charset="0"/>
            </a:endParaRPr>
          </a:p>
        </p:txBody>
      </p:sp>
      <p:sp>
        <p:nvSpPr>
          <p:cNvPr id="12" name="Rectangle 11"/>
          <p:cNvSpPr/>
          <p:nvPr/>
        </p:nvSpPr>
        <p:spPr>
          <a:xfrm>
            <a:off x="4720853" y="5564631"/>
            <a:ext cx="2822947"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C00000"/>
              </a:buClr>
            </a:pPr>
            <a:r>
              <a:rPr lang="mn-MN" altLang="en-US" sz="1600" b="1" dirty="0">
                <a:solidFill>
                  <a:schemeClr val="tx1"/>
                </a:solidFill>
                <a:latin typeface="Arial" charset="0"/>
                <a:cs typeface="Arial" charset="0"/>
              </a:rPr>
              <a:t>5</a:t>
            </a:r>
            <a:r>
              <a:rPr lang="en-US" altLang="en-US" sz="1600" b="1" dirty="0">
                <a:solidFill>
                  <a:schemeClr val="tx1"/>
                </a:solidFill>
                <a:latin typeface="Arial" charset="0"/>
                <a:cs typeface="Arial" charset="0"/>
              </a:rPr>
              <a:t>. EQUITY </a:t>
            </a:r>
            <a:endParaRPr lang="mn-MN" altLang="en-US" sz="1600" b="1" dirty="0">
              <a:solidFill>
                <a:schemeClr val="tx1"/>
              </a:solidFill>
              <a:latin typeface="Arial" charset="0"/>
              <a:cs typeface="Arial" charset="0"/>
            </a:endParaRPr>
          </a:p>
        </p:txBody>
      </p:sp>
    </p:spTree>
    <p:extLst>
      <p:ext uri="{BB962C8B-B14F-4D97-AF65-F5344CB8AC3E}">
        <p14:creationId xmlns:p14="http://schemas.microsoft.com/office/powerpoint/2010/main" val="553902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20982" t="18922" r="20026" b="11100"/>
          <a:stretch/>
        </p:blipFill>
        <p:spPr bwMode="auto">
          <a:xfrm>
            <a:off x="1214203" y="779489"/>
            <a:ext cx="9773587" cy="53814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1530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1" y="2556932"/>
            <a:ext cx="9601196" cy="1388051"/>
          </a:xfrm>
        </p:spPr>
        <p:txBody>
          <a:bodyPr>
            <a:normAutofit/>
          </a:bodyPr>
          <a:lstStyle/>
          <a:p>
            <a:pPr marL="109728" indent="0" algn="ctr">
              <a:buNone/>
            </a:pPr>
            <a:endParaRPr lang="mn-MN"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a:p>
            <a:pPr marL="109728" indent="0" algn="ctr">
              <a:buNone/>
            </a:pPr>
            <a:r>
              <a:rPr lang="en-US" sz="32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Future </a:t>
            </a:r>
            <a:r>
              <a:rPr lang="en-US" sz="32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measures and prospects</a:t>
            </a:r>
          </a:p>
        </p:txBody>
      </p:sp>
    </p:spTree>
    <p:extLst>
      <p:ext uri="{BB962C8B-B14F-4D97-AF65-F5344CB8AC3E}">
        <p14:creationId xmlns:p14="http://schemas.microsoft.com/office/powerpoint/2010/main" val="104917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828801"/>
            <a:ext cx="8229600" cy="4178491"/>
          </a:xfrm>
        </p:spPr>
        <p:txBody>
          <a:bodyPr>
            <a:normAutofit fontScale="70000" lnSpcReduction="20000"/>
          </a:bodyPr>
          <a:lstStyle/>
          <a:p>
            <a:pPr marL="109728" indent="0" algn="just">
              <a:buNone/>
            </a:pPr>
            <a:r>
              <a:rPr lang="en-US" dirty="0" smtClean="0">
                <a:latin typeface="Arial" pitchFamily="34" charset="0"/>
                <a:cs typeface="Arial" pitchFamily="34" charset="0"/>
              </a:rPr>
              <a:t>We Plan to work on the following key objectives: </a:t>
            </a:r>
          </a:p>
          <a:p>
            <a:pPr algn="just"/>
            <a:r>
              <a:rPr lang="en-US" dirty="0" smtClean="0">
                <a:latin typeface="Arial" pitchFamily="34" charset="0"/>
                <a:cs typeface="Arial" pitchFamily="34" charset="0"/>
              </a:rPr>
              <a:t>To clearly set roles and responsibilities of employees who are in charge of occupational safety </a:t>
            </a:r>
          </a:p>
          <a:p>
            <a:pPr algn="just"/>
            <a:r>
              <a:rPr lang="en-US" dirty="0" smtClean="0">
                <a:latin typeface="Arial" pitchFamily="34" charset="0"/>
                <a:cs typeface="Arial" pitchFamily="34" charset="0"/>
              </a:rPr>
              <a:t>To enhance the  responsibilities of employers and employees </a:t>
            </a:r>
            <a:endParaRPr lang="mn-MN" dirty="0" smtClean="0">
              <a:latin typeface="Arial" pitchFamily="34" charset="0"/>
              <a:cs typeface="Arial" pitchFamily="34" charset="0"/>
            </a:endParaRPr>
          </a:p>
          <a:p>
            <a:pPr algn="just"/>
            <a:r>
              <a:rPr lang="en-US" dirty="0" smtClean="0">
                <a:latin typeface="Arial" pitchFamily="34" charset="0"/>
                <a:cs typeface="Arial" pitchFamily="34" charset="0"/>
              </a:rPr>
              <a:t>To increase the involvement of local government administrative agencies in OSH</a:t>
            </a:r>
          </a:p>
          <a:p>
            <a:pPr algn="just"/>
            <a:r>
              <a:rPr lang="en-US" dirty="0" smtClean="0">
                <a:latin typeface="Arial" pitchFamily="34" charset="0"/>
                <a:cs typeface="Arial" pitchFamily="34" charset="0"/>
              </a:rPr>
              <a:t>To allocate more budget for prevention rather than post –accident activities  </a:t>
            </a:r>
          </a:p>
          <a:p>
            <a:pPr algn="just"/>
            <a:r>
              <a:rPr lang="en-US" dirty="0" smtClean="0">
                <a:latin typeface="Arial" pitchFamily="34" charset="0"/>
                <a:cs typeface="Arial" pitchFamily="34" charset="0"/>
              </a:rPr>
              <a:t>To make necessary changes on OSH standards </a:t>
            </a:r>
            <a:endParaRPr lang="mn-MN" dirty="0" smtClean="0">
              <a:latin typeface="Arial" pitchFamily="34" charset="0"/>
              <a:cs typeface="Arial" pitchFamily="34" charset="0"/>
            </a:endParaRPr>
          </a:p>
          <a:p>
            <a:pPr algn="just"/>
            <a:r>
              <a:rPr lang="en-US" dirty="0" smtClean="0">
                <a:latin typeface="Arial" pitchFamily="34" charset="0"/>
                <a:cs typeface="Arial" pitchFamily="34" charset="0"/>
              </a:rPr>
              <a:t>To develop a database for occupational accident statistics </a:t>
            </a:r>
          </a:p>
          <a:p>
            <a:pPr algn="just"/>
            <a:r>
              <a:rPr lang="en-US" dirty="0" smtClean="0">
                <a:latin typeface="Arial" pitchFamily="34" charset="0"/>
                <a:cs typeface="Arial" pitchFamily="34" charset="0"/>
              </a:rPr>
              <a:t>To improve the occupational accident insurance system</a:t>
            </a:r>
          </a:p>
          <a:p>
            <a:pPr algn="just"/>
            <a:r>
              <a:rPr lang="en-US" dirty="0" smtClean="0">
                <a:latin typeface="Arial" pitchFamily="34" charset="0"/>
                <a:cs typeface="Arial" pitchFamily="34" charset="0"/>
              </a:rPr>
              <a:t>To strengthen the human capacity building system for OSH</a:t>
            </a:r>
          </a:p>
          <a:p>
            <a:pPr algn="just"/>
            <a:r>
              <a:rPr lang="en-US" dirty="0" smtClean="0">
                <a:latin typeface="Arial" pitchFamily="34" charset="0"/>
                <a:cs typeface="Arial" pitchFamily="34" charset="0"/>
              </a:rPr>
              <a:t>To maintain safety culture and behavior</a:t>
            </a:r>
            <a:endParaRPr lang="en-US" dirty="0">
              <a:latin typeface="Arial" pitchFamily="34" charset="0"/>
              <a:cs typeface="Arial" pitchFamily="34" charset="0"/>
            </a:endParaRPr>
          </a:p>
        </p:txBody>
      </p:sp>
      <p:sp>
        <p:nvSpPr>
          <p:cNvPr id="5" name="Title 1"/>
          <p:cNvSpPr txBox="1">
            <a:spLocks/>
          </p:cNvSpPr>
          <p:nvPr/>
        </p:nvSpPr>
        <p:spPr>
          <a:xfrm>
            <a:off x="2971800" y="304801"/>
            <a:ext cx="7391400" cy="875701"/>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Future measures and prospects </a:t>
            </a:r>
            <a:endParaRPr lang="en-US"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272045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WordArt 3"/>
          <p:cNvSpPr>
            <a:spLocks noChangeArrowheads="1" noChangeShapeType="1" noTextEdit="1"/>
          </p:cNvSpPr>
          <p:nvPr/>
        </p:nvSpPr>
        <p:spPr bwMode="gray">
          <a:xfrm>
            <a:off x="2819400" y="2819400"/>
            <a:ext cx="7467600" cy="762000"/>
          </a:xfrm>
          <a:prstGeom prst="rect">
            <a:avLst/>
          </a:prstGeom>
        </p:spPr>
        <p:txBody>
          <a:bodyPr wrap="none" fromWordArt="1">
            <a:prstTxWarp prst="textDeflate">
              <a:avLst>
                <a:gd name="adj" fmla="val 0"/>
              </a:avLst>
            </a:prstTxWarp>
          </a:bodyPr>
          <a:lstStyle/>
          <a:p>
            <a:r>
              <a:rPr lang="en-US" sz="5400" b="1" kern="10" dirty="0">
                <a:ln w="19050">
                  <a:solidFill>
                    <a:schemeClr val="tx2"/>
                  </a:solidFill>
                  <a:round/>
                  <a:headEnd/>
                  <a:tailEnd/>
                </a:ln>
                <a:gradFill rotWithShape="1">
                  <a:gsLst>
                    <a:gs pos="0">
                      <a:schemeClr val="accent1"/>
                    </a:gs>
                    <a:gs pos="100000">
                      <a:schemeClr val="hlink"/>
                    </a:gs>
                  </a:gsLst>
                  <a:lin ang="5400000" scaled="1"/>
                </a:gradFill>
                <a:effectLst>
                  <a:outerShdw dist="89803" dir="2700000" algn="ctr" rotWithShape="0">
                    <a:srgbClr val="000000">
                      <a:alpha val="50000"/>
                    </a:srgbClr>
                  </a:outerShdw>
                </a:effectLst>
                <a:latin typeface="Verdana"/>
                <a:ea typeface="Verdana"/>
                <a:cs typeface="Verdana"/>
              </a:rPr>
              <a:t>Thanks for your attention!</a:t>
            </a:r>
          </a:p>
        </p:txBody>
      </p:sp>
    </p:spTree>
    <p:extLst>
      <p:ext uri="{BB962C8B-B14F-4D97-AF65-F5344CB8AC3E}">
        <p14:creationId xmlns:p14="http://schemas.microsoft.com/office/powerpoint/2010/main" val="283076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286000"/>
            <a:ext cx="8229600" cy="1905000"/>
          </a:xfrm>
        </p:spPr>
        <p:txBody>
          <a:bodyPr>
            <a:noAutofit/>
          </a:bodyPr>
          <a:lstStyle/>
          <a:p>
            <a:pPr algn="ctr"/>
            <a:r>
              <a:rPr lang="en-US" sz="2800" dirty="0">
                <a:latin typeface="Arial" pitchFamily="34" charset="0"/>
                <a:cs typeface="Arial" pitchFamily="34" charset="0"/>
              </a:rPr>
              <a:t>THE GOVERNMENT POLICY AND REFORM ON OCCUPATIONAL SAFETY AND HEALTH OF </a:t>
            </a:r>
            <a:r>
              <a:rPr lang="en-US" sz="2800" dirty="0" smtClean="0">
                <a:latin typeface="Arial" pitchFamily="34" charset="0"/>
                <a:cs typeface="Arial" pitchFamily="34" charset="0"/>
              </a:rPr>
              <a:t>MONGOLIA</a:t>
            </a: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3962400" y="5638800"/>
            <a:ext cx="6705600" cy="990600"/>
          </a:xfrm>
        </p:spPr>
        <p:txBody>
          <a:bodyPr>
            <a:normAutofit fontScale="47500" lnSpcReduction="20000"/>
          </a:bodyPr>
          <a:lstStyle/>
          <a:p>
            <a:r>
              <a:rPr lang="en-US" dirty="0" smtClean="0"/>
              <a:t>GASI</a:t>
            </a:r>
          </a:p>
          <a:p>
            <a:endParaRPr lang="en-US" dirty="0" smtClean="0"/>
          </a:p>
          <a:p>
            <a:endParaRPr lang="en-US" dirty="0" smtClean="0"/>
          </a:p>
          <a:p>
            <a:r>
              <a:rPr lang="mn-MN" dirty="0" smtClean="0"/>
              <a:t>   </a:t>
            </a:r>
          </a:p>
        </p:txBody>
      </p:sp>
      <p:sp>
        <p:nvSpPr>
          <p:cNvPr id="8" name="Subtitle 2"/>
          <p:cNvSpPr txBox="1">
            <a:spLocks/>
          </p:cNvSpPr>
          <p:nvPr/>
        </p:nvSpPr>
        <p:spPr>
          <a:xfrm>
            <a:off x="2895600" y="152400"/>
            <a:ext cx="7543800" cy="1066800"/>
          </a:xfrm>
          <a:prstGeom prst="rect">
            <a:avLst/>
          </a:prstGeom>
        </p:spPr>
        <p:txBody>
          <a:bodyPr vert="horz" lIns="45720" rIns="45720">
            <a:normAutofit/>
          </a:bodyPr>
          <a:lstStyle/>
          <a:p>
            <a:pPr marR="64008" algn="ctr">
              <a:spcBef>
                <a:spcPts val="400"/>
              </a:spcBef>
              <a:buClr>
                <a:schemeClr val="accent1"/>
              </a:buClr>
              <a:buSzPct val="68000"/>
              <a:defRPr/>
            </a:pPr>
            <a:r>
              <a:rPr lang="mn-MN" sz="2000" b="1" dirty="0">
                <a:latin typeface="Arial" pitchFamily="34" charset="0"/>
                <a:cs typeface="Arial" pitchFamily="34" charset="0"/>
              </a:rPr>
              <a:t>   </a:t>
            </a:r>
          </a:p>
        </p:txBody>
      </p:sp>
    </p:spTree>
    <p:extLst>
      <p:ext uri="{BB962C8B-B14F-4D97-AF65-F5344CB8AC3E}">
        <p14:creationId xmlns:p14="http://schemas.microsoft.com/office/powerpoint/2010/main" val="1371052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a:xfrm>
            <a:off x="2057400" y="354693"/>
            <a:ext cx="8229600" cy="715962"/>
          </a:xfrm>
          <a:solidFill>
            <a:schemeClr val="accent1">
              <a:lumMod val="40000"/>
              <a:lumOff val="60000"/>
            </a:schemeClr>
          </a:solidFill>
        </p:spPr>
        <p:txBody>
          <a:bodyPr/>
          <a:lstStyle/>
          <a:p>
            <a:pPr algn="ctr">
              <a:defRPr/>
            </a:pPr>
            <a:r>
              <a:rPr lang="en-US" sz="28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Content </a:t>
            </a:r>
          </a:p>
        </p:txBody>
      </p:sp>
      <p:sp>
        <p:nvSpPr>
          <p:cNvPr id="10243" name="Line 29"/>
          <p:cNvSpPr>
            <a:spLocks noChangeShapeType="1"/>
          </p:cNvSpPr>
          <p:nvPr/>
        </p:nvSpPr>
        <p:spPr bwMode="auto">
          <a:xfrm>
            <a:off x="3352799" y="3060563"/>
            <a:ext cx="6472238" cy="1588"/>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7" name="Oval 66"/>
          <p:cNvSpPr/>
          <p:nvPr/>
        </p:nvSpPr>
        <p:spPr>
          <a:xfrm>
            <a:off x="2287587" y="1532018"/>
            <a:ext cx="796925" cy="533400"/>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rial" pitchFamily="34" charset="0"/>
                <a:cs typeface="Arial" pitchFamily="34" charset="0"/>
              </a:rPr>
              <a:t>1</a:t>
            </a:r>
          </a:p>
        </p:txBody>
      </p:sp>
      <p:sp>
        <p:nvSpPr>
          <p:cNvPr id="10245" name="Line 29"/>
          <p:cNvSpPr>
            <a:spLocks noChangeShapeType="1"/>
          </p:cNvSpPr>
          <p:nvPr/>
        </p:nvSpPr>
        <p:spPr bwMode="auto">
          <a:xfrm>
            <a:off x="3231219" y="2233981"/>
            <a:ext cx="6473825" cy="1588"/>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 name="Oval 70"/>
          <p:cNvSpPr/>
          <p:nvPr/>
        </p:nvSpPr>
        <p:spPr>
          <a:xfrm>
            <a:off x="2309948" y="2640652"/>
            <a:ext cx="796925" cy="533400"/>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rial" pitchFamily="34" charset="0"/>
                <a:cs typeface="Arial" pitchFamily="34" charset="0"/>
              </a:rPr>
              <a:t>2</a:t>
            </a:r>
          </a:p>
        </p:txBody>
      </p:sp>
      <p:sp>
        <p:nvSpPr>
          <p:cNvPr id="10247" name="Line 29"/>
          <p:cNvSpPr>
            <a:spLocks noChangeShapeType="1"/>
          </p:cNvSpPr>
          <p:nvPr/>
        </p:nvSpPr>
        <p:spPr bwMode="auto">
          <a:xfrm>
            <a:off x="3274288" y="3733800"/>
            <a:ext cx="6473825" cy="1588"/>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3" name="Oval 72"/>
          <p:cNvSpPr/>
          <p:nvPr/>
        </p:nvSpPr>
        <p:spPr>
          <a:xfrm>
            <a:off x="2334938" y="3392488"/>
            <a:ext cx="795337" cy="533400"/>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rial" pitchFamily="34" charset="0"/>
                <a:cs typeface="Arial" pitchFamily="34" charset="0"/>
              </a:rPr>
              <a:t>3</a:t>
            </a:r>
          </a:p>
        </p:txBody>
      </p:sp>
      <p:sp>
        <p:nvSpPr>
          <p:cNvPr id="10249" name="Line 29"/>
          <p:cNvSpPr>
            <a:spLocks noChangeShapeType="1"/>
          </p:cNvSpPr>
          <p:nvPr/>
        </p:nvSpPr>
        <p:spPr bwMode="auto">
          <a:xfrm>
            <a:off x="3321051" y="4419600"/>
            <a:ext cx="6473825" cy="1588"/>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5" name="Oval 74"/>
          <p:cNvSpPr/>
          <p:nvPr/>
        </p:nvSpPr>
        <p:spPr>
          <a:xfrm>
            <a:off x="2386014" y="4076700"/>
            <a:ext cx="795337" cy="533400"/>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rial" pitchFamily="34" charset="0"/>
                <a:cs typeface="Arial" pitchFamily="34" charset="0"/>
              </a:rPr>
              <a:t>4</a:t>
            </a:r>
          </a:p>
        </p:txBody>
      </p:sp>
      <p:sp>
        <p:nvSpPr>
          <p:cNvPr id="10253" name="Line 29"/>
          <p:cNvSpPr>
            <a:spLocks noChangeShapeType="1"/>
          </p:cNvSpPr>
          <p:nvPr/>
        </p:nvSpPr>
        <p:spPr bwMode="auto">
          <a:xfrm>
            <a:off x="3181351" y="5293379"/>
            <a:ext cx="6473825" cy="1588"/>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9" name="Oval 78"/>
          <p:cNvSpPr/>
          <p:nvPr/>
        </p:nvSpPr>
        <p:spPr>
          <a:xfrm>
            <a:off x="2386013" y="4920734"/>
            <a:ext cx="795337" cy="533400"/>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rial" pitchFamily="34" charset="0"/>
                <a:cs typeface="Arial" pitchFamily="34" charset="0"/>
              </a:rPr>
              <a:t>5</a:t>
            </a:r>
          </a:p>
        </p:txBody>
      </p:sp>
      <p:sp>
        <p:nvSpPr>
          <p:cNvPr id="10255" name="Text Box 24"/>
          <p:cNvSpPr txBox="1">
            <a:spLocks noChangeArrowheads="1"/>
          </p:cNvSpPr>
          <p:nvPr/>
        </p:nvSpPr>
        <p:spPr bwMode="auto">
          <a:xfrm>
            <a:off x="3462338" y="1384301"/>
            <a:ext cx="6191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en-US" dirty="0">
                <a:latin typeface="Arial" pitchFamily="34" charset="0"/>
                <a:cs typeface="Arial" pitchFamily="34" charset="0"/>
              </a:rPr>
              <a:t>BACKGROUND FOR </a:t>
            </a:r>
            <a:r>
              <a:rPr lang="en-US" dirty="0" smtClean="0">
                <a:latin typeface="Arial" pitchFamily="34" charset="0"/>
                <a:cs typeface="Arial" pitchFamily="34" charset="0"/>
              </a:rPr>
              <a:t>MONGOLIA, MINISTRY OF LABOUR AND SOCIAL PROTECTION AND THE </a:t>
            </a:r>
            <a:r>
              <a:rPr lang="en-US" dirty="0" smtClean="0">
                <a:latin typeface="Arial" pitchFamily="34" charset="0"/>
                <a:cs typeface="Arial" pitchFamily="34" charset="0"/>
              </a:rPr>
              <a:t>GENERAL AGENCY for </a:t>
            </a:r>
            <a:r>
              <a:rPr lang="en-US" dirty="0">
                <a:latin typeface="Arial" pitchFamily="34" charset="0"/>
                <a:cs typeface="Arial" pitchFamily="34" charset="0"/>
              </a:rPr>
              <a:t>SPECIALIZED INSPECTION</a:t>
            </a:r>
            <a:endParaRPr lang="mn-MN" dirty="0">
              <a:latin typeface="Arial" pitchFamily="34" charset="0"/>
              <a:cs typeface="Arial" pitchFamily="34" charset="0"/>
            </a:endParaRPr>
          </a:p>
        </p:txBody>
      </p:sp>
      <p:sp>
        <p:nvSpPr>
          <p:cNvPr id="82" name="Text Box 24"/>
          <p:cNvSpPr txBox="1">
            <a:spLocks noChangeArrowheads="1"/>
          </p:cNvSpPr>
          <p:nvPr/>
        </p:nvSpPr>
        <p:spPr bwMode="auto">
          <a:xfrm>
            <a:off x="3462338" y="2416040"/>
            <a:ext cx="678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cap="all" dirty="0">
                <a:latin typeface="Arial" pitchFamily="34" charset="0"/>
                <a:cs typeface="Arial" pitchFamily="34" charset="0"/>
              </a:rPr>
              <a:t>POLICY</a:t>
            </a:r>
            <a:r>
              <a:rPr lang="ru-RU" cap="all" dirty="0">
                <a:latin typeface="Arial" pitchFamily="34" charset="0"/>
                <a:cs typeface="Arial" pitchFamily="34" charset="0"/>
              </a:rPr>
              <a:t>, </a:t>
            </a:r>
            <a:r>
              <a:rPr lang="en-US" cap="all" dirty="0">
                <a:latin typeface="Arial" pitchFamily="34" charset="0"/>
                <a:cs typeface="Arial" pitchFamily="34" charset="0"/>
              </a:rPr>
              <a:t>Legislative environment</a:t>
            </a:r>
            <a:r>
              <a:rPr lang="mn-MN" cap="all" dirty="0">
                <a:latin typeface="Arial" pitchFamily="34" charset="0"/>
                <a:cs typeface="Arial" pitchFamily="34" charset="0"/>
              </a:rPr>
              <a:t>, </a:t>
            </a:r>
            <a:r>
              <a:rPr lang="en-US" cap="all" dirty="0">
                <a:latin typeface="Arial" pitchFamily="34" charset="0"/>
                <a:cs typeface="Arial" pitchFamily="34" charset="0"/>
              </a:rPr>
              <a:t>foreign cooperation</a:t>
            </a:r>
            <a:endParaRPr lang="ru-RU" cap="all" dirty="0">
              <a:latin typeface="Arial" pitchFamily="34" charset="0"/>
              <a:cs typeface="Arial" pitchFamily="34" charset="0"/>
            </a:endParaRPr>
          </a:p>
        </p:txBody>
      </p:sp>
      <p:sp>
        <p:nvSpPr>
          <p:cNvPr id="83" name="Rectangle 82"/>
          <p:cNvSpPr/>
          <p:nvPr/>
        </p:nvSpPr>
        <p:spPr>
          <a:xfrm>
            <a:off x="3507340" y="3395180"/>
            <a:ext cx="6445250" cy="368300"/>
          </a:xfrm>
          <a:prstGeom prst="rect">
            <a:avLst/>
          </a:prstGeom>
        </p:spPr>
        <p:txBody>
          <a:bodyPr>
            <a:spAutoFit/>
          </a:bodyPr>
          <a:lstStyle/>
          <a:p>
            <a:pPr>
              <a:defRPr/>
            </a:pPr>
            <a:r>
              <a:rPr lang="en-US" cap="all" dirty="0">
                <a:latin typeface="Arial" pitchFamily="34" charset="0"/>
                <a:cs typeface="Arial" pitchFamily="34" charset="0"/>
              </a:rPr>
              <a:t>Industrial  accidents </a:t>
            </a:r>
            <a:endParaRPr lang="mn-MN" cap="all" dirty="0">
              <a:latin typeface="Arial" pitchFamily="34" charset="0"/>
              <a:cs typeface="Arial" pitchFamily="34" charset="0"/>
            </a:endParaRPr>
          </a:p>
        </p:txBody>
      </p:sp>
      <p:sp>
        <p:nvSpPr>
          <p:cNvPr id="84" name="Rectangle 83"/>
          <p:cNvSpPr/>
          <p:nvPr/>
        </p:nvSpPr>
        <p:spPr>
          <a:xfrm>
            <a:off x="3490775" y="4022655"/>
            <a:ext cx="5954712" cy="369888"/>
          </a:xfrm>
          <a:prstGeom prst="rect">
            <a:avLst/>
          </a:prstGeom>
        </p:spPr>
        <p:txBody>
          <a:bodyPr>
            <a:spAutoFit/>
          </a:bodyPr>
          <a:lstStyle/>
          <a:p>
            <a:pPr>
              <a:defRPr/>
            </a:pPr>
            <a:r>
              <a:rPr lang="en-US" cap="all" dirty="0">
                <a:latin typeface="Arial" pitchFamily="34" charset="0"/>
                <a:cs typeface="Arial" pitchFamily="34" charset="0"/>
              </a:rPr>
              <a:t>Preventive measures </a:t>
            </a:r>
          </a:p>
        </p:txBody>
      </p:sp>
      <p:sp>
        <p:nvSpPr>
          <p:cNvPr id="86" name="Rectangle 85"/>
          <p:cNvSpPr/>
          <p:nvPr/>
        </p:nvSpPr>
        <p:spPr>
          <a:xfrm>
            <a:off x="3462338" y="4920734"/>
            <a:ext cx="6485799" cy="369332"/>
          </a:xfrm>
          <a:prstGeom prst="rect">
            <a:avLst/>
          </a:prstGeom>
        </p:spPr>
        <p:txBody>
          <a:bodyPr wrap="square">
            <a:spAutoFit/>
          </a:bodyPr>
          <a:lstStyle/>
          <a:p>
            <a:pPr>
              <a:defRPr/>
            </a:pPr>
            <a:r>
              <a:rPr lang="en-US" cap="all" dirty="0">
                <a:latin typeface="Arial" pitchFamily="34" charset="0"/>
                <a:cs typeface="Arial" pitchFamily="34" charset="0"/>
              </a:rPr>
              <a:t>The future measures  and prospects </a:t>
            </a:r>
            <a:r>
              <a:rPr lang="mn-MN" cap="all" dirty="0">
                <a:latin typeface="Arial" pitchFamily="34" charset="0"/>
                <a:cs typeface="Arial" pitchFamily="34" charset="0"/>
              </a:rPr>
              <a:t> </a:t>
            </a:r>
          </a:p>
        </p:txBody>
      </p:sp>
    </p:spTree>
    <p:extLst>
      <p:ext uri="{BB962C8B-B14F-4D97-AF65-F5344CB8AC3E}">
        <p14:creationId xmlns:p14="http://schemas.microsoft.com/office/powerpoint/2010/main" val="869739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lgn="just">
              <a:buNone/>
            </a:pPr>
            <a:r>
              <a:rPr lang="en-US" sz="2400" dirty="0">
                <a:latin typeface="Arial" pitchFamily="34" charset="0"/>
                <a:cs typeface="Arial" pitchFamily="34" charset="0"/>
              </a:rPr>
              <a:t>Our objectives are: </a:t>
            </a:r>
          </a:p>
          <a:p>
            <a:pPr>
              <a:buFont typeface="Wingdings" pitchFamily="2" charset="2"/>
              <a:buChar char="v"/>
            </a:pPr>
            <a:r>
              <a:rPr lang="en-US" sz="2400" dirty="0">
                <a:latin typeface="Arial" pitchFamily="34" charset="0"/>
                <a:cs typeface="Arial" pitchFamily="34" charset="0"/>
              </a:rPr>
              <a:t>To arrange implementation of the Specialized Inspection related laws and regulations, supervision policy planned on the strategic management</a:t>
            </a:r>
          </a:p>
          <a:p>
            <a:pPr>
              <a:buFont typeface="Wingdings" pitchFamily="2" charset="2"/>
              <a:buChar char="v"/>
            </a:pPr>
            <a:r>
              <a:rPr lang="en-US" sz="2400" dirty="0">
                <a:latin typeface="Arial" pitchFamily="34" charset="0"/>
                <a:cs typeface="Arial" pitchFamily="34" charset="0"/>
              </a:rPr>
              <a:t>To enable conditions to live and work in safe and healthy environment and to consume safe and quality products and services</a:t>
            </a:r>
          </a:p>
          <a:p>
            <a:pPr>
              <a:buFont typeface="Wingdings" pitchFamily="2" charset="2"/>
              <a:buChar char="v"/>
            </a:pPr>
            <a:r>
              <a:rPr lang="en-US" sz="2400" dirty="0">
                <a:latin typeface="Arial" pitchFamily="34" charset="0"/>
                <a:cs typeface="Arial" pitchFamily="34" charset="0"/>
              </a:rPr>
              <a:t>To create a healthy environment for business and organizations to operate for sustainable human and social development   </a:t>
            </a:r>
          </a:p>
        </p:txBody>
      </p:sp>
      <p:sp>
        <p:nvSpPr>
          <p:cNvPr id="5" name="Title 1"/>
          <p:cNvSpPr txBox="1">
            <a:spLocks/>
          </p:cNvSpPr>
          <p:nvPr/>
        </p:nvSpPr>
        <p:spPr>
          <a:xfrm>
            <a:off x="2971800" y="304801"/>
            <a:ext cx="7391400" cy="875701"/>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The KEY objectives of </a:t>
            </a:r>
            <a:r>
              <a:rPr lang="en-US" sz="200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GASI</a:t>
            </a:r>
            <a:endParaRPr lang="en-US"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86501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905001"/>
            <a:ext cx="8229600" cy="4286833"/>
          </a:xfrm>
        </p:spPr>
        <p:txBody>
          <a:bodyPr>
            <a:noAutofit/>
          </a:bodyPr>
          <a:lstStyle/>
          <a:p>
            <a:pPr algn="just"/>
            <a:r>
              <a:rPr lang="en-US" sz="2400" b="1" dirty="0">
                <a:latin typeface="Arial" pitchFamily="34" charset="0"/>
                <a:cs typeface="Arial" pitchFamily="34" charset="0"/>
              </a:rPr>
              <a:t>Goal</a:t>
            </a:r>
            <a:r>
              <a:rPr lang="mn-MN" sz="2400" b="1" dirty="0">
                <a:latin typeface="Arial" pitchFamily="34" charset="0"/>
                <a:cs typeface="Arial" pitchFamily="34" charset="0"/>
              </a:rPr>
              <a:t> 1</a:t>
            </a:r>
            <a:r>
              <a:rPr lang="mn-MN" sz="2400" dirty="0">
                <a:latin typeface="Arial" pitchFamily="34" charset="0"/>
                <a:cs typeface="Arial" pitchFamily="34" charset="0"/>
              </a:rPr>
              <a:t>.</a:t>
            </a:r>
            <a:r>
              <a:rPr lang="en-US" sz="2400" dirty="0">
                <a:latin typeface="Arial" pitchFamily="34" charset="0"/>
                <a:cs typeface="Arial" pitchFamily="34" charset="0"/>
              </a:rPr>
              <a:t> Reform the mechanism of specialized inspection and change the organizational structure</a:t>
            </a:r>
            <a:r>
              <a:rPr lang="mn-MN" sz="2400" dirty="0">
                <a:latin typeface="Arial" pitchFamily="34" charset="0"/>
                <a:cs typeface="Arial" pitchFamily="34" charset="0"/>
              </a:rPr>
              <a:t>;</a:t>
            </a:r>
          </a:p>
          <a:p>
            <a:pPr algn="just"/>
            <a:r>
              <a:rPr lang="en-US" sz="2400" b="1" dirty="0">
                <a:latin typeface="Arial" pitchFamily="34" charset="0"/>
                <a:cs typeface="Arial" pitchFamily="34" charset="0"/>
              </a:rPr>
              <a:t>Goal</a:t>
            </a:r>
            <a:r>
              <a:rPr lang="mn-MN" sz="2400" b="1" dirty="0">
                <a:latin typeface="Arial" pitchFamily="34" charset="0"/>
                <a:cs typeface="Arial" pitchFamily="34" charset="0"/>
              </a:rPr>
              <a:t> 2</a:t>
            </a:r>
            <a:r>
              <a:rPr lang="mn-MN" sz="2400" dirty="0">
                <a:latin typeface="Arial" pitchFamily="34" charset="0"/>
                <a:cs typeface="Arial" pitchFamily="34" charset="0"/>
              </a:rPr>
              <a:t>.</a:t>
            </a:r>
            <a:r>
              <a:rPr lang="en-US" sz="2400" dirty="0">
                <a:latin typeface="Arial" pitchFamily="34" charset="0"/>
                <a:cs typeface="Arial" pitchFamily="34" charset="0"/>
              </a:rPr>
              <a:t> Develop a risk management system and build its capacity through  trainings, surveys, researches, and technical services for risk management</a:t>
            </a:r>
            <a:r>
              <a:rPr lang="mn-MN" sz="2400" dirty="0">
                <a:latin typeface="Arial" pitchFamily="34" charset="0"/>
                <a:cs typeface="Arial" pitchFamily="34" charset="0"/>
              </a:rPr>
              <a:t>;</a:t>
            </a:r>
          </a:p>
          <a:p>
            <a:pPr algn="just"/>
            <a:r>
              <a:rPr lang="en-US" sz="2400" b="1" dirty="0">
                <a:latin typeface="Arial" pitchFamily="34" charset="0"/>
                <a:cs typeface="Arial" pitchFamily="34" charset="0"/>
              </a:rPr>
              <a:t>Goal</a:t>
            </a:r>
            <a:r>
              <a:rPr lang="mn-MN" sz="2400" b="1" dirty="0">
                <a:latin typeface="Arial" pitchFamily="34" charset="0"/>
                <a:cs typeface="Arial" pitchFamily="34" charset="0"/>
              </a:rPr>
              <a:t> 3</a:t>
            </a:r>
            <a:r>
              <a:rPr lang="mn-MN" sz="2400" dirty="0">
                <a:latin typeface="Arial" pitchFamily="34" charset="0"/>
                <a:cs typeface="Arial" pitchFamily="34" charset="0"/>
              </a:rPr>
              <a:t>.</a:t>
            </a:r>
            <a:r>
              <a:rPr lang="en-US" sz="2400" dirty="0">
                <a:latin typeface="Arial" pitchFamily="34" charset="0"/>
                <a:cs typeface="Arial" pitchFamily="34" charset="0"/>
              </a:rPr>
              <a:t> Improve the responsibility and accountability of the agency</a:t>
            </a:r>
            <a:r>
              <a:rPr lang="mn-MN" sz="2400" dirty="0">
                <a:latin typeface="Arial" pitchFamily="34" charset="0"/>
                <a:cs typeface="Arial" pitchFamily="34" charset="0"/>
              </a:rPr>
              <a:t>;</a:t>
            </a:r>
          </a:p>
          <a:p>
            <a:pPr algn="just"/>
            <a:r>
              <a:rPr lang="en-US" sz="2400" b="1" dirty="0">
                <a:latin typeface="Arial" pitchFamily="34" charset="0"/>
                <a:cs typeface="Arial" pitchFamily="34" charset="0"/>
              </a:rPr>
              <a:t>Goal</a:t>
            </a:r>
            <a:r>
              <a:rPr lang="mn-MN" sz="2400" b="1" dirty="0">
                <a:latin typeface="Arial" pitchFamily="34" charset="0"/>
                <a:cs typeface="Arial" pitchFamily="34" charset="0"/>
              </a:rPr>
              <a:t> 4</a:t>
            </a:r>
            <a:r>
              <a:rPr lang="mn-MN" sz="2400" dirty="0">
                <a:latin typeface="Arial" pitchFamily="34" charset="0"/>
                <a:cs typeface="Arial" pitchFamily="34" charset="0"/>
              </a:rPr>
              <a:t>.</a:t>
            </a:r>
            <a:r>
              <a:rPr lang="en-US" sz="2400" dirty="0">
                <a:latin typeface="Arial" pitchFamily="34" charset="0"/>
                <a:cs typeface="Arial" pitchFamily="34" charset="0"/>
              </a:rPr>
              <a:t> Improve the internal organizational management within the inspections agencies and support the operation of state inspection units;</a:t>
            </a:r>
            <a:endParaRPr lang="en-US" sz="2400" dirty="0">
              <a:solidFill>
                <a:srgbClr val="FF0000"/>
              </a:solidFill>
              <a:latin typeface="Arial" pitchFamily="34" charset="0"/>
              <a:cs typeface="Arial" pitchFamily="34" charset="0"/>
            </a:endParaRPr>
          </a:p>
        </p:txBody>
      </p:sp>
      <p:sp>
        <p:nvSpPr>
          <p:cNvPr id="5" name="Title 1"/>
          <p:cNvSpPr txBox="1">
            <a:spLocks/>
          </p:cNvSpPr>
          <p:nvPr/>
        </p:nvSpPr>
        <p:spPr>
          <a:xfrm>
            <a:off x="2971800" y="304801"/>
            <a:ext cx="7391400" cy="875701"/>
          </a:xfrm>
          <a:prstGeom prst="rect">
            <a:avLst/>
          </a:prstGeom>
          <a:solidFill>
            <a:schemeClr val="accent1">
              <a:lumMod val="40000"/>
              <a:lumOff val="60000"/>
            </a:schemeClr>
          </a:solidFill>
        </p:spPr>
        <p:txBody>
          <a:bodyPr vert="horz" rtlCol="0" anchor="ct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ctr" eaLnBrk="0" fontAlgn="base" hangingPunct="0">
              <a:spcAft>
                <a:spcPct val="0"/>
              </a:spcAft>
              <a:defRPr/>
            </a:pPr>
            <a:r>
              <a:rPr lang="en-US" sz="200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rPr>
              <a:t>main goals of Activities </a:t>
            </a:r>
            <a:endParaRPr lang="en-US" sz="2000" kern="0"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2133311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high sectors;</a:t>
            </a:r>
            <a:endParaRPr lang="en-US" dirty="0"/>
          </a:p>
        </p:txBody>
      </p:sp>
      <p:sp>
        <p:nvSpPr>
          <p:cNvPr id="3" name="Content Placeholder 2"/>
          <p:cNvSpPr>
            <a:spLocks noGrp="1"/>
          </p:cNvSpPr>
          <p:nvPr>
            <p:ph idx="1"/>
          </p:nvPr>
        </p:nvSpPr>
        <p:spPr>
          <a:xfrm>
            <a:off x="1713414" y="3070010"/>
            <a:ext cx="2884713" cy="2119571"/>
          </a:xfrm>
        </p:spPr>
        <p:txBody>
          <a:bodyPr>
            <a:normAutofit fontScale="92500" lnSpcReduction="10000"/>
          </a:bodyPr>
          <a:lstStyle/>
          <a:p>
            <a:r>
              <a:rPr lang="en-US" dirty="0" smtClean="0"/>
              <a:t>Mining</a:t>
            </a:r>
          </a:p>
          <a:p>
            <a:r>
              <a:rPr lang="en-US" dirty="0" smtClean="0"/>
              <a:t>Construction</a:t>
            </a:r>
          </a:p>
          <a:p>
            <a:r>
              <a:rPr lang="en-US" dirty="0" smtClean="0"/>
              <a:t>Road construction</a:t>
            </a:r>
          </a:p>
          <a:p>
            <a:r>
              <a:rPr lang="en-US" dirty="0" smtClean="0"/>
              <a:t>Electricity /Power plant/</a:t>
            </a:r>
            <a:endParaRPr lang="en-US" dirty="0"/>
          </a:p>
        </p:txBody>
      </p:sp>
      <p:sp>
        <p:nvSpPr>
          <p:cNvPr id="4" name="Content Placeholder 2"/>
          <p:cNvSpPr txBox="1">
            <a:spLocks/>
          </p:cNvSpPr>
          <p:nvPr/>
        </p:nvSpPr>
        <p:spPr>
          <a:xfrm>
            <a:off x="6165667" y="3226525"/>
            <a:ext cx="5029202" cy="235131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smtClean="0"/>
              <a:t>Must have at </a:t>
            </a:r>
            <a:r>
              <a:rPr lang="en-US" dirty="0"/>
              <a:t>least one or more full-time officer/s in charge of OSH regardless of the size of enterprises in case of high risk enterprises such as those in mining, electricity, road and construction sectors</a:t>
            </a:r>
            <a:endParaRPr lang="en-US" dirty="0">
              <a:solidFill>
                <a:schemeClr val="accent4"/>
              </a:solidFill>
            </a:endParaRPr>
          </a:p>
        </p:txBody>
      </p:sp>
      <p:sp>
        <p:nvSpPr>
          <p:cNvPr id="5" name="Right Brace 4"/>
          <p:cNvSpPr/>
          <p:nvPr/>
        </p:nvSpPr>
        <p:spPr>
          <a:xfrm>
            <a:off x="4402182" y="2955833"/>
            <a:ext cx="1358536" cy="21195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32603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32410"/>
            <a:ext cx="10403840" cy="877389"/>
          </a:xfrm>
        </p:spPr>
        <p:txBody>
          <a:bodyPr>
            <a:noAutofit/>
          </a:bodyPr>
          <a:lstStyle/>
          <a:p>
            <a:pPr algn="ctr"/>
            <a:r>
              <a:rPr lang="en-US" sz="2400" b="1" dirty="0" smtClean="0">
                <a:latin typeface="Arial" pitchFamily="34" charset="0"/>
                <a:cs typeface="Arial" pitchFamily="34" charset="0"/>
              </a:rPr>
              <a:t>Industrial accident and acute poisoning</a:t>
            </a:r>
            <a:r>
              <a:rPr lang="mn-MN" sz="2400" b="1" dirty="0" smtClean="0">
                <a:latin typeface="Arial" pitchFamily="34" charset="0"/>
                <a:cs typeface="Arial" pitchFamily="34" charset="0"/>
              </a:rPr>
              <a:t/>
            </a:r>
            <a:br>
              <a:rPr lang="mn-MN" sz="2400" b="1" dirty="0" smtClean="0">
                <a:latin typeface="Arial" pitchFamily="34" charset="0"/>
                <a:cs typeface="Arial" pitchFamily="34" charset="0"/>
              </a:rPr>
            </a:br>
            <a:r>
              <a:rPr lang="mn-MN" sz="1400" b="1" dirty="0">
                <a:latin typeface="Arial" pitchFamily="34" charset="0"/>
                <a:cs typeface="Arial" pitchFamily="34" charset="0"/>
              </a:rPr>
              <a:t>/</a:t>
            </a:r>
            <a:r>
              <a:rPr lang="mn-MN" sz="1400" b="1" dirty="0" smtClean="0">
                <a:latin typeface="Arial" pitchFamily="34" charset="0"/>
                <a:cs typeface="Arial" pitchFamily="34" charset="0"/>
              </a:rPr>
              <a:t>2016 </a:t>
            </a:r>
            <a:r>
              <a:rPr lang="en-US" sz="1400" b="1" dirty="0" smtClean="0">
                <a:latin typeface="Arial" pitchFamily="34" charset="0"/>
                <a:cs typeface="Arial" pitchFamily="34" charset="0"/>
              </a:rPr>
              <a:t>statistic information</a:t>
            </a:r>
            <a:r>
              <a:rPr lang="mn-MN" sz="1400" b="1" dirty="0" smtClean="0">
                <a:latin typeface="Arial" pitchFamily="34" charset="0"/>
                <a:cs typeface="Arial" pitchFamily="34" charset="0"/>
              </a:rPr>
              <a:t>/</a:t>
            </a:r>
            <a:br>
              <a:rPr lang="mn-MN" sz="1400" b="1"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 </a:t>
            </a:r>
            <a:br>
              <a:rPr lang="en-US" sz="1200" dirty="0" smtClean="0">
                <a:latin typeface="Arial" pitchFamily="34" charset="0"/>
                <a:cs typeface="Arial" pitchFamily="34" charset="0"/>
              </a:rPr>
            </a:br>
            <a:r>
              <a:rPr lang="en-US" sz="1800" dirty="0" smtClean="0">
                <a:latin typeface="Arial" pitchFamily="34" charset="0"/>
                <a:cs typeface="Arial" pitchFamily="34" charset="0"/>
              </a:rPr>
              <a:t>In 2016 , 332 industrial accident occurred, decreased by 13 percent</a:t>
            </a:r>
            <a:r>
              <a:rPr lang="en-US" sz="1800" dirty="0" smtClean="0"/>
              <a:t/>
            </a:r>
            <a:br>
              <a:rPr lang="en-US" sz="1800" dirty="0" smtClean="0"/>
            </a:b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445061"/>
              </p:ext>
            </p:extLst>
          </p:nvPr>
        </p:nvGraphicFramePr>
        <p:xfrm>
          <a:off x="1320800" y="2971800"/>
          <a:ext cx="108712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0142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815</TotalTime>
  <Words>1593</Words>
  <Application>Microsoft Office PowerPoint</Application>
  <PresentationFormat>Custom</PresentationFormat>
  <Paragraphs>266</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Organic</vt:lpstr>
      <vt:lpstr>Country Report MONGOLIA  </vt:lpstr>
      <vt:lpstr>PowerPoint Presentation</vt:lpstr>
      <vt:lpstr>PowerPoint Presentation</vt:lpstr>
      <vt:lpstr>THE GOVERNMENT POLICY AND REFORM ON OCCUPATIONAL SAFETY AND HEALTH OF MONGOLIA </vt:lpstr>
      <vt:lpstr>Content </vt:lpstr>
      <vt:lpstr>PowerPoint Presentation</vt:lpstr>
      <vt:lpstr>PowerPoint Presentation</vt:lpstr>
      <vt:lpstr>Risk high sectors;</vt:lpstr>
      <vt:lpstr>Industrial accident and acute poisoning /2016 statistic information/    In 2016 , 332 industrial accident occurred, decreased by 13 percent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МОНГОЛ УЛС ОУХБ-ЫН 16 КОНВЕНЦИД НЭГДЭН ОРСОН: </vt:lpstr>
      <vt:lpstr>PowerPoint Presentation</vt:lpstr>
      <vt:lpstr>2010-2014 OCCUPATIONAL ACCIDENTS on FIELDS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Report MONGOLIA</dc:title>
  <dc:creator>Microsoft Office User</dc:creator>
  <cp:lastModifiedBy>user</cp:lastModifiedBy>
  <cp:revision>25</cp:revision>
  <dcterms:created xsi:type="dcterms:W3CDTF">2017-10-24T12:39:30Z</dcterms:created>
  <dcterms:modified xsi:type="dcterms:W3CDTF">2017-10-25T05:50:07Z</dcterms:modified>
</cp:coreProperties>
</file>