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6" r:id="rId2"/>
  </p:sldIdLst>
  <p:sldSz cx="10691813" cy="15119350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00"/>
    <a:srgbClr val="FF6600"/>
    <a:srgbClr val="FF33CC"/>
    <a:srgbClr val="FFCCFF"/>
    <a:srgbClr val="FF99CC"/>
    <a:srgbClr val="CCFF66"/>
    <a:srgbClr val="FF00FF"/>
    <a:srgbClr val="9966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4" autoAdjust="0"/>
    <p:restoredTop sz="96318" autoAdjust="0"/>
  </p:normalViewPr>
  <p:slideViewPr>
    <p:cSldViewPr snapToGrid="0">
      <p:cViewPr varScale="1">
        <p:scale>
          <a:sx n="54" d="100"/>
          <a:sy n="54" d="100"/>
        </p:scale>
        <p:origin x="2274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56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7047" cy="720918"/>
          </a:xfrm>
          <a:prstGeom prst="rect">
            <a:avLst/>
          </a:prstGeom>
        </p:spPr>
        <p:txBody>
          <a:bodyPr vert="horz" lIns="132725" tIns="66363" rIns="132725" bIns="66363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2" y="1"/>
            <a:ext cx="4307047" cy="720918"/>
          </a:xfrm>
          <a:prstGeom prst="rect">
            <a:avLst/>
          </a:prstGeom>
        </p:spPr>
        <p:txBody>
          <a:bodyPr vert="horz" lIns="132725" tIns="66363" rIns="132725" bIns="66363" rtlCol="0"/>
          <a:lstStyle>
            <a:lvl1pPr algn="r">
              <a:defRPr sz="1700"/>
            </a:lvl1pPr>
          </a:lstStyle>
          <a:p>
            <a:fld id="{65E95366-784A-436B-960C-B6FC8EC16D95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54375" y="1797050"/>
            <a:ext cx="3430588" cy="4849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25" tIns="66363" rIns="132725" bIns="6636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6914824"/>
            <a:ext cx="7951470" cy="5657582"/>
          </a:xfrm>
          <a:prstGeom prst="rect">
            <a:avLst/>
          </a:prstGeom>
        </p:spPr>
        <p:txBody>
          <a:bodyPr vert="horz" lIns="132725" tIns="66363" rIns="132725" bIns="6636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13647547"/>
            <a:ext cx="4307047" cy="720917"/>
          </a:xfrm>
          <a:prstGeom prst="rect">
            <a:avLst/>
          </a:prstGeom>
        </p:spPr>
        <p:txBody>
          <a:bodyPr vert="horz" lIns="132725" tIns="66363" rIns="132725" bIns="66363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2" y="13647547"/>
            <a:ext cx="4307047" cy="720917"/>
          </a:xfrm>
          <a:prstGeom prst="rect">
            <a:avLst/>
          </a:prstGeom>
        </p:spPr>
        <p:txBody>
          <a:bodyPr vert="horz" lIns="132725" tIns="66363" rIns="132725" bIns="66363" rtlCol="0" anchor="b"/>
          <a:lstStyle>
            <a:lvl1pPr algn="r">
              <a:defRPr sz="1700"/>
            </a:lvl1pPr>
          </a:lstStyle>
          <a:p>
            <a:fld id="{34B7E4F4-C743-4121-8867-2A9A8C2425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78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54375" y="1797050"/>
            <a:ext cx="3430588" cy="4849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7E4F4-C743-4121-8867-2A9A8C24256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514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D059-97AF-4BF7-ACC3-A368FACC77C4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1A9A-8772-4CAD-9E06-57BFD5576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4C1D22B-2B99-4A18-9674-C525FE3DF4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751" y="11067055"/>
            <a:ext cx="2264374" cy="294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76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7CBF-D0ED-4E83-A3DD-3E87F30259EB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1A9A-8772-4CAD-9E06-57BFD5576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AB94-47A4-43A5-8FCB-1D52BBA2B411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1A9A-8772-4CAD-9E06-57BFD5576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86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5589-8D26-4E56-ADAB-A060ED13EE8C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1A9A-8772-4CAD-9E06-57BFD5576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6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F6962-B92D-495D-8029-25864BDD77D7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1A9A-8772-4CAD-9E06-57BFD5576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49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C23A-81A6-4AC1-9B69-2F400E1768B6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1A9A-8772-4CAD-9E06-57BFD5576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87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2509A-037A-4BBE-8131-AF0D5BD69F2C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1A9A-8772-4CAD-9E06-57BFD5576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142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155-852E-46AE-AF41-A077ED41F4B3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1A9A-8772-4CAD-9E06-57BFD5576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2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42F8-0462-4F51-A6B9-A8A51398F86B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1A9A-8772-4CAD-9E06-57BFD5576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24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8DDB-06F0-40E4-B756-F78A44AAE8FF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1A9A-8772-4CAD-9E06-57BFD5576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110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B3F9F-4C41-48ED-81E8-CB91963A9964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E1A9A-8772-4CAD-9E06-57BFD5576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53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CDF0F-38BE-4095-87CA-C9DA1F1896AD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E1A9A-8772-4CAD-9E06-57BFD5576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A986858-B50F-4D60-9FAE-93B79E5D9FF7}"/>
              </a:ext>
            </a:extLst>
          </p:cNvPr>
          <p:cNvSpPr txBox="1"/>
          <p:nvPr userDrawn="1"/>
        </p:nvSpPr>
        <p:spPr>
          <a:xfrm>
            <a:off x="0" y="14811573"/>
            <a:ext cx="10691813" cy="307777"/>
          </a:xfrm>
          <a:prstGeom prst="rect">
            <a:avLst/>
          </a:prstGeom>
          <a:solidFill>
            <a:srgbClr val="009A44"/>
          </a:solidFill>
        </p:spPr>
        <p:txBody>
          <a:bodyPr wrap="square" rtlCol="0">
            <a:spAutoFit/>
          </a:bodyPr>
          <a:lstStyle/>
          <a:p>
            <a:pPr marL="0" marR="0" lvl="0" indent="0" algn="l" defTabSz="20158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562CBF-DDD1-4C5A-93D5-A842F8AFD411}"/>
              </a:ext>
            </a:extLst>
          </p:cNvPr>
          <p:cNvSpPr txBox="1"/>
          <p:nvPr userDrawn="1"/>
        </p:nvSpPr>
        <p:spPr>
          <a:xfrm>
            <a:off x="10279" y="14809389"/>
            <a:ext cx="4903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©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 Japan Industrial Safety and Health Association 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531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6884D38-5217-4E98-84AF-99FB4DE4AE9C}"/>
              </a:ext>
            </a:extLst>
          </p:cNvPr>
          <p:cNvSpPr/>
          <p:nvPr/>
        </p:nvSpPr>
        <p:spPr>
          <a:xfrm>
            <a:off x="91317" y="11280108"/>
            <a:ext cx="5185167" cy="339349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92FC494C-6201-4B99-8A2D-058831D687CD}"/>
              </a:ext>
            </a:extLst>
          </p:cNvPr>
          <p:cNvSpPr/>
          <p:nvPr/>
        </p:nvSpPr>
        <p:spPr>
          <a:xfrm>
            <a:off x="5409406" y="11280108"/>
            <a:ext cx="5185167" cy="339349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下矢印 36">
            <a:extLst>
              <a:ext uri="{FF2B5EF4-FFF2-40B4-BE49-F238E27FC236}">
                <a16:creationId xmlns:a16="http://schemas.microsoft.com/office/drawing/2014/main" id="{70B6D1D8-CF8E-4E1E-BE81-908388226795}"/>
              </a:ext>
            </a:extLst>
          </p:cNvPr>
          <p:cNvSpPr/>
          <p:nvPr/>
        </p:nvSpPr>
        <p:spPr bwMode="auto">
          <a:xfrm>
            <a:off x="6974972" y="8084308"/>
            <a:ext cx="655540" cy="1558344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defTabSz="201588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7055">
              <a:solidFill>
                <a:srgbClr val="123624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D02EEC5-B929-4EBA-983C-158B6B141775}"/>
              </a:ext>
            </a:extLst>
          </p:cNvPr>
          <p:cNvSpPr/>
          <p:nvPr/>
        </p:nvSpPr>
        <p:spPr>
          <a:xfrm>
            <a:off x="3252737" y="1279695"/>
            <a:ext cx="4186339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/>
              <a:t>熱中症疑いの人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06AF8C2-9F69-4F53-8298-3F0AE38759B4}"/>
              </a:ext>
            </a:extLst>
          </p:cNvPr>
          <p:cNvSpPr/>
          <p:nvPr/>
        </p:nvSpPr>
        <p:spPr>
          <a:xfrm>
            <a:off x="3307244" y="5041713"/>
            <a:ext cx="4077324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/>
              <a:t>意識の異常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64AB8BF-BCE9-4648-B522-6C000642D2E5}"/>
              </a:ext>
            </a:extLst>
          </p:cNvPr>
          <p:cNvSpPr/>
          <p:nvPr/>
        </p:nvSpPr>
        <p:spPr>
          <a:xfrm>
            <a:off x="6133023" y="7310895"/>
            <a:ext cx="4248000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③水・塩をとらせる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C0A6B5F-E1B4-4153-8DA6-2A877F270080}"/>
              </a:ext>
            </a:extLst>
          </p:cNvPr>
          <p:cNvSpPr/>
          <p:nvPr/>
        </p:nvSpPr>
        <p:spPr>
          <a:xfrm>
            <a:off x="3077932" y="2882453"/>
            <a:ext cx="4535948" cy="132343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defTabSz="2015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➀涼しい場所へ避難</a:t>
            </a:r>
            <a:endParaRPr lang="en-US" altLang="ja-JP" sz="4000" b="1" dirty="0">
              <a:solidFill>
                <a:srgbClr val="FF0000"/>
              </a:solidFill>
              <a:latin typeface="+mn-ea"/>
            </a:endParaRPr>
          </a:p>
          <a:p>
            <a:pPr defTabSz="2015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②脱衣・体を冷やす</a:t>
            </a:r>
          </a:p>
        </p:txBody>
      </p:sp>
      <p:sp>
        <p:nvSpPr>
          <p:cNvPr id="34" name="下矢印 30">
            <a:extLst>
              <a:ext uri="{FF2B5EF4-FFF2-40B4-BE49-F238E27FC236}">
                <a16:creationId xmlns:a16="http://schemas.microsoft.com/office/drawing/2014/main" id="{4636FD9A-8968-4F05-963E-CAED3E7F485C}"/>
              </a:ext>
            </a:extLst>
          </p:cNvPr>
          <p:cNvSpPr/>
          <p:nvPr/>
        </p:nvSpPr>
        <p:spPr bwMode="auto">
          <a:xfrm>
            <a:off x="4461775" y="2029515"/>
            <a:ext cx="1768263" cy="73208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defTabSz="201588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7055">
              <a:solidFill>
                <a:srgbClr val="123624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下矢印 36">
            <a:extLst>
              <a:ext uri="{FF2B5EF4-FFF2-40B4-BE49-F238E27FC236}">
                <a16:creationId xmlns:a16="http://schemas.microsoft.com/office/drawing/2014/main" id="{4A8AD2D5-017D-4DD2-9859-EA1DD7B09776}"/>
              </a:ext>
            </a:extLst>
          </p:cNvPr>
          <p:cNvSpPr/>
          <p:nvPr/>
        </p:nvSpPr>
        <p:spPr bwMode="auto">
          <a:xfrm rot="18900000">
            <a:off x="6175672" y="5789903"/>
            <a:ext cx="978753" cy="1558344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defTabSz="201588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7055">
              <a:solidFill>
                <a:srgbClr val="123624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下矢印 36">
            <a:extLst>
              <a:ext uri="{FF2B5EF4-FFF2-40B4-BE49-F238E27FC236}">
                <a16:creationId xmlns:a16="http://schemas.microsoft.com/office/drawing/2014/main" id="{55EE1CBC-EC5B-49AD-963C-F9B03B37C536}"/>
              </a:ext>
            </a:extLst>
          </p:cNvPr>
          <p:cNvSpPr/>
          <p:nvPr/>
        </p:nvSpPr>
        <p:spPr bwMode="auto">
          <a:xfrm rot="3437565">
            <a:off x="4787108" y="7745659"/>
            <a:ext cx="978753" cy="1558344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defTabSz="201588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7055">
              <a:solidFill>
                <a:srgbClr val="123624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90636E5E-B77C-4670-B204-94DDE23D3207}"/>
              </a:ext>
            </a:extLst>
          </p:cNvPr>
          <p:cNvSpPr/>
          <p:nvPr/>
        </p:nvSpPr>
        <p:spPr>
          <a:xfrm>
            <a:off x="6241446" y="6151588"/>
            <a:ext cx="4478319" cy="830997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defTabSz="2015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異常等なし</a:t>
            </a:r>
            <a:endParaRPr lang="en-US" altLang="ja-JP" sz="2400" dirty="0">
              <a:solidFill>
                <a:prstClr val="black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20158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（はっきりしている）</a:t>
            </a:r>
          </a:p>
        </p:txBody>
      </p:sp>
      <p:sp>
        <p:nvSpPr>
          <p:cNvPr id="46" name="屈折矢印 1">
            <a:extLst>
              <a:ext uri="{FF2B5EF4-FFF2-40B4-BE49-F238E27FC236}">
                <a16:creationId xmlns:a16="http://schemas.microsoft.com/office/drawing/2014/main" id="{B3D6B5F4-05D1-42EF-83F6-A03F7DA95027}"/>
              </a:ext>
            </a:extLst>
          </p:cNvPr>
          <p:cNvSpPr/>
          <p:nvPr/>
        </p:nvSpPr>
        <p:spPr bwMode="auto">
          <a:xfrm flipH="1">
            <a:off x="1982534" y="9595433"/>
            <a:ext cx="3794004" cy="461731"/>
          </a:xfrm>
          <a:prstGeom prst="bentUpArrow">
            <a:avLst>
              <a:gd name="adj1" fmla="val 50000"/>
              <a:gd name="adj2" fmla="val 50000"/>
              <a:gd name="adj3" fmla="val 29475"/>
            </a:avLst>
          </a:prstGeom>
          <a:solidFill>
            <a:schemeClr val="bg1">
              <a:lumMod val="65000"/>
            </a:schemeClr>
          </a:solidFill>
          <a:ln w="28575">
            <a:noFill/>
          </a:ln>
          <a:effectLst/>
        </p:spPr>
        <p:txBody>
          <a:bodyPr wrap="none" anchor="ctr"/>
          <a:lstStyle/>
          <a:p>
            <a:pPr algn="ctr" defTabSz="201588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7055">
              <a:solidFill>
                <a:srgbClr val="123624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D0DAC0-62AA-42E1-883E-C67D507CAFB8}"/>
              </a:ext>
            </a:extLst>
          </p:cNvPr>
          <p:cNvSpPr txBox="1"/>
          <p:nvPr/>
        </p:nvSpPr>
        <p:spPr>
          <a:xfrm>
            <a:off x="7540081" y="2205892"/>
            <a:ext cx="2110191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solidFill>
                  <a:schemeClr val="bg1"/>
                </a:solidFill>
              </a:rPr>
              <a:t>まず処置</a:t>
            </a:r>
          </a:p>
        </p:txBody>
      </p:sp>
      <p:sp>
        <p:nvSpPr>
          <p:cNvPr id="73" name="下矢印 36">
            <a:extLst>
              <a:ext uri="{FF2B5EF4-FFF2-40B4-BE49-F238E27FC236}">
                <a16:creationId xmlns:a16="http://schemas.microsoft.com/office/drawing/2014/main" id="{D678FF01-FB6B-41DF-A623-4A48B7D536CF}"/>
              </a:ext>
            </a:extLst>
          </p:cNvPr>
          <p:cNvSpPr/>
          <p:nvPr/>
        </p:nvSpPr>
        <p:spPr bwMode="auto">
          <a:xfrm rot="2700000">
            <a:off x="3541434" y="5789903"/>
            <a:ext cx="978753" cy="1558344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defTabSz="201588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7055">
              <a:solidFill>
                <a:srgbClr val="123624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C6EF01B8-37B3-4F15-8AE7-D333FDA1575D}"/>
              </a:ext>
            </a:extLst>
          </p:cNvPr>
          <p:cNvSpPr/>
          <p:nvPr/>
        </p:nvSpPr>
        <p:spPr>
          <a:xfrm>
            <a:off x="289481" y="7310895"/>
            <a:ext cx="4108622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救急隊を要請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A1EB23D2-6850-4B68-B933-07FA350F7227}"/>
              </a:ext>
            </a:extLst>
          </p:cNvPr>
          <p:cNvSpPr/>
          <p:nvPr/>
        </p:nvSpPr>
        <p:spPr>
          <a:xfrm>
            <a:off x="266879" y="8889131"/>
            <a:ext cx="4131223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医療機関へ搬送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7378016-DD76-40C9-82A9-A233ADE15778}"/>
              </a:ext>
            </a:extLst>
          </p:cNvPr>
          <p:cNvSpPr/>
          <p:nvPr/>
        </p:nvSpPr>
        <p:spPr>
          <a:xfrm>
            <a:off x="2762107" y="6151588"/>
            <a:ext cx="3647673" cy="830997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defTabSz="2015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>
                <a:solidFill>
                  <a:prstClr val="black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異常あり</a:t>
            </a:r>
            <a:endParaRPr lang="en-US" altLang="ja-JP" sz="2400" b="1" dirty="0">
              <a:solidFill>
                <a:prstClr val="black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2015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400" b="1" spc="-150" dirty="0">
                <a:solidFill>
                  <a:prstClr val="black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1" spc="-150" dirty="0">
                <a:solidFill>
                  <a:prstClr val="black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意識なし、返事がおかしい）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F5FC1ED-61BE-483A-B3FA-D3E6B0C16FE8}"/>
              </a:ext>
            </a:extLst>
          </p:cNvPr>
          <p:cNvSpPr txBox="1"/>
          <p:nvPr/>
        </p:nvSpPr>
        <p:spPr>
          <a:xfrm>
            <a:off x="7720680" y="2833523"/>
            <a:ext cx="2923442" cy="33966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2400" dirty="0"/>
              <a:t>すぐ</a:t>
            </a:r>
            <a:r>
              <a:rPr lang="ja-JP" altLang="en-US" sz="2400" b="1" dirty="0">
                <a:solidFill>
                  <a:srgbClr val="FF0000"/>
                </a:solidFill>
              </a:rPr>
              <a:t>涼しい場所に避難</a:t>
            </a:r>
            <a:r>
              <a:rPr lang="ja-JP" altLang="en-US" sz="2400" dirty="0"/>
              <a:t>させる</a:t>
            </a:r>
            <a:r>
              <a:rPr lang="ja-JP" altLang="en-US" sz="2000" dirty="0"/>
              <a:t>（風通しのよい日陰や冷房の効いた部屋等）</a:t>
            </a:r>
            <a:endParaRPr lang="en-US" altLang="ja-JP" sz="2400" dirty="0"/>
          </a:p>
          <a:p>
            <a:r>
              <a:rPr lang="ja-JP" altLang="en-US" sz="2400" b="1" dirty="0">
                <a:solidFill>
                  <a:srgbClr val="FF0000"/>
                </a:solidFill>
              </a:rPr>
              <a:t>作業着を脱がせる</a:t>
            </a:r>
            <a:r>
              <a:rPr lang="en-US" altLang="ja-JP" sz="2000" spc="-150" dirty="0"/>
              <a:t>(</a:t>
            </a:r>
            <a:r>
              <a:rPr lang="ja-JP" altLang="en-US" sz="2000" spc="-150" dirty="0"/>
              <a:t>靴も</a:t>
            </a:r>
            <a:r>
              <a:rPr lang="en-US" altLang="ja-JP" sz="2000" spc="-150" dirty="0"/>
              <a:t>)</a:t>
            </a:r>
            <a:endParaRPr lang="en-US" altLang="ja-JP" sz="2400" spc="-150" dirty="0"/>
          </a:p>
          <a:p>
            <a:r>
              <a:rPr lang="ja-JP" altLang="en-US" sz="2400" b="1" dirty="0">
                <a:solidFill>
                  <a:srgbClr val="FF0000"/>
                </a:solidFill>
              </a:rPr>
              <a:t>体を冷やす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pPr marL="177800"/>
            <a:r>
              <a:rPr lang="ja-JP" altLang="en-US" sz="2000" dirty="0"/>
              <a:t>体表を濡らし、うちわなどで風を送る（</a:t>
            </a:r>
            <a:r>
              <a:rPr lang="ja-JP" altLang="en-US" sz="2000" b="1" dirty="0">
                <a:solidFill>
                  <a:srgbClr val="FF0000"/>
                </a:solidFill>
              </a:rPr>
              <a:t>水をかけて全身を急速冷却</a:t>
            </a:r>
            <a:r>
              <a:rPr lang="ja-JP" altLang="en-US" sz="2000" dirty="0"/>
              <a:t>）</a:t>
            </a:r>
            <a:endParaRPr lang="en-US" altLang="ja-JP" sz="2000" dirty="0"/>
          </a:p>
          <a:p>
            <a:pPr marL="177800"/>
            <a:r>
              <a:rPr lang="ja-JP" altLang="en-US" sz="2000" dirty="0"/>
              <a:t>首回り、わきの下、足の付け根を冷たいもので冷やす</a:t>
            </a:r>
            <a:endParaRPr lang="en-US" altLang="ja-JP" sz="24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DC03308A-9B8D-4B63-966F-5C59370D72C7}"/>
              </a:ext>
            </a:extLst>
          </p:cNvPr>
          <p:cNvSpPr txBox="1"/>
          <p:nvPr/>
        </p:nvSpPr>
        <p:spPr>
          <a:xfrm>
            <a:off x="7714608" y="8092621"/>
            <a:ext cx="2923200" cy="15500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marL="285750" indent="-285750">
              <a:buFont typeface="Wingdings" panose="05000000000000000000" pitchFamily="2" charset="2"/>
              <a:buChar char="l"/>
              <a:defRPr sz="2000"/>
            </a:lvl1pPr>
          </a:lstStyle>
          <a:p>
            <a:pPr marL="0" indent="0">
              <a:buNone/>
            </a:pPr>
            <a:r>
              <a:rPr lang="ja-JP" altLang="en-US" sz="2400" b="1" dirty="0">
                <a:solidFill>
                  <a:srgbClr val="FF0000"/>
                </a:solidFill>
              </a:rPr>
              <a:t>スポーツ飲料等の水分</a:t>
            </a:r>
            <a:r>
              <a:rPr lang="ja-JP" altLang="en-US" sz="2400" dirty="0"/>
              <a:t>をとらせる</a:t>
            </a:r>
          </a:p>
          <a:p>
            <a:pPr marL="0" indent="0">
              <a:buNone/>
            </a:pPr>
            <a:r>
              <a:rPr lang="ja-JP" altLang="en-US" sz="2400" dirty="0"/>
              <a:t>足を高く上げ、手足の先から中心へマッサージ</a:t>
            </a:r>
            <a:endParaRPr lang="en-US" altLang="ja-JP" sz="2400" dirty="0"/>
          </a:p>
        </p:txBody>
      </p:sp>
      <p:sp>
        <p:nvSpPr>
          <p:cNvPr id="58" name="下矢印 36">
            <a:extLst>
              <a:ext uri="{FF2B5EF4-FFF2-40B4-BE49-F238E27FC236}">
                <a16:creationId xmlns:a16="http://schemas.microsoft.com/office/drawing/2014/main" id="{437B92C0-0DF2-4650-8DEA-9241F4376A08}"/>
              </a:ext>
            </a:extLst>
          </p:cNvPr>
          <p:cNvSpPr/>
          <p:nvPr/>
        </p:nvSpPr>
        <p:spPr bwMode="auto">
          <a:xfrm>
            <a:off x="1692885" y="8088032"/>
            <a:ext cx="1329943" cy="707886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defTabSz="201588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7055">
              <a:solidFill>
                <a:srgbClr val="123624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679589A7-CF5C-4D77-9DE7-16786FF0A019}"/>
              </a:ext>
            </a:extLst>
          </p:cNvPr>
          <p:cNvSpPr/>
          <p:nvPr/>
        </p:nvSpPr>
        <p:spPr>
          <a:xfrm>
            <a:off x="6587017" y="9838985"/>
            <a:ext cx="3794005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>
                <a:latin typeface="+mn-ea"/>
              </a:rPr>
              <a:t>安静・十分休憩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D35A38D3-4EA6-4E85-9886-267592331826}"/>
              </a:ext>
            </a:extLst>
          </p:cNvPr>
          <p:cNvSpPr/>
          <p:nvPr/>
        </p:nvSpPr>
        <p:spPr>
          <a:xfrm>
            <a:off x="6440433" y="9246514"/>
            <a:ext cx="1303652" cy="461665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prstClr val="black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よくなった</a:t>
            </a:r>
            <a:endParaRPr lang="en-US" altLang="ja-JP" sz="2400" dirty="0">
              <a:solidFill>
                <a:prstClr val="black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下矢印 30">
            <a:extLst>
              <a:ext uri="{FF2B5EF4-FFF2-40B4-BE49-F238E27FC236}">
                <a16:creationId xmlns:a16="http://schemas.microsoft.com/office/drawing/2014/main" id="{3B409973-42BD-410B-AA6D-0546325C3B2B}"/>
              </a:ext>
            </a:extLst>
          </p:cNvPr>
          <p:cNvSpPr/>
          <p:nvPr/>
        </p:nvSpPr>
        <p:spPr bwMode="auto">
          <a:xfrm>
            <a:off x="4461775" y="4278798"/>
            <a:ext cx="1768263" cy="756643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defTabSz="201588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7055">
              <a:solidFill>
                <a:srgbClr val="123624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F581694-93C4-4F89-B03E-CF5887F018E8}"/>
              </a:ext>
            </a:extLst>
          </p:cNvPr>
          <p:cNvSpPr txBox="1"/>
          <p:nvPr/>
        </p:nvSpPr>
        <p:spPr>
          <a:xfrm>
            <a:off x="75090" y="6604593"/>
            <a:ext cx="2700511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</a:rPr>
              <a:t>必要に応じ</a:t>
            </a:r>
            <a:r>
              <a:rPr lang="ja-JP" altLang="en-US" sz="4000" b="1" dirty="0">
                <a:solidFill>
                  <a:schemeClr val="bg1"/>
                </a:solidFill>
              </a:rPr>
              <a:t>医療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486F725-A7E8-42D4-83A0-2D680E029228}"/>
              </a:ext>
            </a:extLst>
          </p:cNvPr>
          <p:cNvSpPr txBox="1"/>
          <p:nvPr/>
        </p:nvSpPr>
        <p:spPr>
          <a:xfrm>
            <a:off x="1396201" y="93101"/>
            <a:ext cx="78994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n w="22225">
                  <a:noFill/>
                  <a:prstDash val="solid"/>
                </a:ln>
                <a:solidFill>
                  <a:srgbClr val="FF6600"/>
                </a:solidFill>
                <a:effectLst>
                  <a:glow rad="88900">
                    <a:schemeClr val="bg1"/>
                  </a:glow>
                </a:effectLst>
              </a:rPr>
              <a:t>熱中症の対応フロー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B1903DF-2D99-4ACD-8917-BFC18646F44E}"/>
              </a:ext>
            </a:extLst>
          </p:cNvPr>
          <p:cNvSpPr txBox="1"/>
          <p:nvPr/>
        </p:nvSpPr>
        <p:spPr>
          <a:xfrm>
            <a:off x="70828" y="1528692"/>
            <a:ext cx="2952000" cy="396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txBody>
          <a:bodyPr wrap="square" rtlCol="0" anchor="t" anchorCtr="0">
            <a:noAutofit/>
          </a:bodyPr>
          <a:lstStyle/>
          <a:p>
            <a:pPr algn="ctr">
              <a:lnSpc>
                <a:spcPts val="2400"/>
              </a:lnSpc>
            </a:pPr>
            <a:r>
              <a:rPr lang="ja-JP" altLang="en-US" sz="2400" b="1" dirty="0"/>
              <a:t>手足がつる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51D78EF-1C77-44A3-8E40-6BF14C6EB6B1}"/>
              </a:ext>
            </a:extLst>
          </p:cNvPr>
          <p:cNvSpPr txBox="1"/>
          <p:nvPr/>
        </p:nvSpPr>
        <p:spPr>
          <a:xfrm>
            <a:off x="70828" y="658804"/>
            <a:ext cx="2952000" cy="396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txBody>
          <a:bodyPr wrap="square" rtlCol="0" anchor="t" anchorCtr="0">
            <a:noAutofit/>
          </a:bodyPr>
          <a:lstStyle/>
          <a:p>
            <a:pPr algn="ctr">
              <a:lnSpc>
                <a:spcPts val="2400"/>
              </a:lnSpc>
            </a:pPr>
            <a:r>
              <a:rPr lang="ja-JP" altLang="en-US" sz="2400" b="1" dirty="0"/>
              <a:t>立ちくらみ・めまい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4CB9B40A-50AB-44AB-8714-CB278DBF5131}"/>
              </a:ext>
            </a:extLst>
          </p:cNvPr>
          <p:cNvSpPr txBox="1"/>
          <p:nvPr/>
        </p:nvSpPr>
        <p:spPr>
          <a:xfrm>
            <a:off x="70828" y="1093748"/>
            <a:ext cx="2952000" cy="396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txBody>
          <a:bodyPr wrap="square" rtlCol="0" anchor="t" anchorCtr="0">
            <a:noAutofit/>
          </a:bodyPr>
          <a:lstStyle/>
          <a:p>
            <a:pPr algn="ctr">
              <a:lnSpc>
                <a:spcPts val="2400"/>
              </a:lnSpc>
            </a:pPr>
            <a:r>
              <a:rPr lang="ja-JP" altLang="en-US" sz="2400" b="1" dirty="0"/>
              <a:t>頭痛・吐き気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14B66902-9C7C-46A7-BA65-4FFCDB3804F8}"/>
              </a:ext>
            </a:extLst>
          </p:cNvPr>
          <p:cNvSpPr txBox="1"/>
          <p:nvPr/>
        </p:nvSpPr>
        <p:spPr>
          <a:xfrm>
            <a:off x="70828" y="2833523"/>
            <a:ext cx="2952000" cy="396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txBody>
          <a:bodyPr wrap="square" rtlCol="0" anchor="t" anchorCtr="0">
            <a:noAutofit/>
          </a:bodyPr>
          <a:lstStyle/>
          <a:p>
            <a:pPr algn="ctr">
              <a:lnSpc>
                <a:spcPts val="2400"/>
              </a:lnSpc>
            </a:pPr>
            <a:r>
              <a:rPr lang="ja-JP" altLang="en-US" sz="2400" b="1" spc="-331" dirty="0"/>
              <a:t>汗のかきかたがおかしい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0DEA786-606C-435C-9D11-5660AC37AE7F}"/>
              </a:ext>
            </a:extLst>
          </p:cNvPr>
          <p:cNvSpPr txBox="1"/>
          <p:nvPr/>
        </p:nvSpPr>
        <p:spPr>
          <a:xfrm>
            <a:off x="266879" y="3105243"/>
            <a:ext cx="2718890" cy="43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ja-JP" altLang="en-US" sz="1600" b="1" dirty="0"/>
              <a:t>汗が止まらない／汗がでない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20BC782-9451-47A6-9298-DD3A00F6A030}"/>
              </a:ext>
            </a:extLst>
          </p:cNvPr>
          <p:cNvSpPr txBox="1"/>
          <p:nvPr/>
        </p:nvSpPr>
        <p:spPr>
          <a:xfrm>
            <a:off x="70828" y="2398580"/>
            <a:ext cx="2952000" cy="396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txBody>
          <a:bodyPr wrap="square" rtlCol="0" anchor="t" anchorCtr="0">
            <a:noAutofit/>
          </a:bodyPr>
          <a:lstStyle>
            <a:defPPr>
              <a:defRPr lang="en-US"/>
            </a:defPPr>
            <a:lvl1pPr algn="ctr">
              <a:lnSpc>
                <a:spcPts val="3000"/>
              </a:lnSpc>
              <a:defRPr sz="3600" b="1"/>
            </a:lvl1pPr>
          </a:lstStyle>
          <a:p>
            <a:pPr>
              <a:lnSpc>
                <a:spcPts val="2400"/>
              </a:lnSpc>
            </a:pPr>
            <a:r>
              <a:rPr lang="ja-JP" altLang="en-US" sz="2400" dirty="0"/>
              <a:t>言動がおかしい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9F46496-2956-412C-BA79-A105DE7D3839}"/>
              </a:ext>
            </a:extLst>
          </p:cNvPr>
          <p:cNvSpPr txBox="1"/>
          <p:nvPr/>
        </p:nvSpPr>
        <p:spPr>
          <a:xfrm>
            <a:off x="70828" y="1963636"/>
            <a:ext cx="2952000" cy="396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txBody>
          <a:bodyPr wrap="square" rtlCol="0" anchor="t" anchorCtr="0">
            <a:noAutofit/>
          </a:bodyPr>
          <a:lstStyle>
            <a:defPPr>
              <a:defRPr lang="en-US"/>
            </a:defPPr>
            <a:lvl1pPr algn="ctr">
              <a:lnSpc>
                <a:spcPts val="2400"/>
              </a:lnSpc>
              <a:defRPr sz="2400" b="1" spc="-331"/>
            </a:lvl1pPr>
          </a:lstStyle>
          <a:p>
            <a:r>
              <a:rPr lang="ja-JP" altLang="en-US" dirty="0"/>
              <a:t>呼びかけに反応しない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03515BA1-0791-4923-BDC4-B06255739F7A}"/>
              </a:ext>
            </a:extLst>
          </p:cNvPr>
          <p:cNvSpPr txBox="1"/>
          <p:nvPr/>
        </p:nvSpPr>
        <p:spPr>
          <a:xfrm>
            <a:off x="160739" y="324723"/>
            <a:ext cx="295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chemeClr val="accent2"/>
                </a:solidFill>
              </a:rPr>
              <a:t>熱中症を疑う（見つける！）</a:t>
            </a:r>
            <a:endParaRPr lang="ja-JP" altLang="en-US" dirty="0"/>
          </a:p>
        </p:txBody>
      </p:sp>
      <p:sp>
        <p:nvSpPr>
          <p:cNvPr id="72" name="下矢印 30">
            <a:extLst>
              <a:ext uri="{FF2B5EF4-FFF2-40B4-BE49-F238E27FC236}">
                <a16:creationId xmlns:a16="http://schemas.microsoft.com/office/drawing/2014/main" id="{96D94D5E-5C76-46FB-B408-1527BBF10C62}"/>
              </a:ext>
            </a:extLst>
          </p:cNvPr>
          <p:cNvSpPr/>
          <p:nvPr/>
        </p:nvSpPr>
        <p:spPr bwMode="auto">
          <a:xfrm rot="16200000">
            <a:off x="7442391" y="1267598"/>
            <a:ext cx="852964" cy="73208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defTabSz="201588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sz="7055">
              <a:solidFill>
                <a:srgbClr val="123624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C6551F0-70B4-48D9-8D32-3800050170A9}"/>
              </a:ext>
            </a:extLst>
          </p:cNvPr>
          <p:cNvSpPr txBox="1"/>
          <p:nvPr/>
        </p:nvSpPr>
        <p:spPr>
          <a:xfrm>
            <a:off x="8234913" y="1057524"/>
            <a:ext cx="2110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担当者へ連絡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下記</a:t>
            </a:r>
            <a:r>
              <a:rPr kumimoji="1" lang="en-US" altLang="ja-JP" sz="2000" dirty="0"/>
              <a:t>)</a:t>
            </a:r>
            <a:endParaRPr kumimoji="1" lang="ja-JP" altLang="en-US" sz="3200" dirty="0"/>
          </a:p>
        </p:txBody>
      </p:sp>
      <p:sp>
        <p:nvSpPr>
          <p:cNvPr id="60" name="吹き出し: 円形 59">
            <a:extLst>
              <a:ext uri="{FF2B5EF4-FFF2-40B4-BE49-F238E27FC236}">
                <a16:creationId xmlns:a16="http://schemas.microsoft.com/office/drawing/2014/main" id="{BBB36DDF-6D5E-4567-AF33-D7724C6827D1}"/>
              </a:ext>
            </a:extLst>
          </p:cNvPr>
          <p:cNvSpPr/>
          <p:nvPr/>
        </p:nvSpPr>
        <p:spPr>
          <a:xfrm>
            <a:off x="7744085" y="-491291"/>
            <a:ext cx="3085380" cy="1384632"/>
          </a:xfrm>
          <a:prstGeom prst="wedgeEllipseCallout">
            <a:avLst>
              <a:gd name="adj1" fmla="val 42203"/>
              <a:gd name="adj2" fmla="val 49223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vert="horz" wrap="none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3200" b="1" spc="-150" dirty="0">
              <a:solidFill>
                <a:srgbClr val="FF0000"/>
              </a:solidFill>
              <a:latin typeface="+mn-ea"/>
            </a:endParaRPr>
          </a:p>
          <a:p>
            <a:pPr algn="ctr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3200" b="1" spc="-150" dirty="0">
                <a:solidFill>
                  <a:srgbClr val="FF0000"/>
                </a:solidFill>
                <a:latin typeface="+mn-ea"/>
              </a:rPr>
              <a:t>ひとりにしない！</a:t>
            </a:r>
            <a:endParaRPr lang="en-US" altLang="ja-JP" sz="3200" b="1" spc="-15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430486BC-AA34-4B7B-9F74-C0739CBDCA4D}"/>
              </a:ext>
            </a:extLst>
          </p:cNvPr>
          <p:cNvSpPr/>
          <p:nvPr/>
        </p:nvSpPr>
        <p:spPr>
          <a:xfrm>
            <a:off x="176680" y="10903053"/>
            <a:ext cx="3483429" cy="612855"/>
          </a:xfrm>
          <a:prstGeom prst="roundRect">
            <a:avLst>
              <a:gd name="adj" fmla="val 4745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effectLst>
                  <a:glow rad="76200">
                    <a:srgbClr val="0070C0"/>
                  </a:glow>
                </a:effectLst>
              </a:rPr>
              <a:t>担当者連絡先</a:t>
            </a:r>
          </a:p>
        </p:txBody>
      </p:sp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0F8E1A2A-1F0C-4CA5-ACF2-2580EE6BAE7D}"/>
              </a:ext>
            </a:extLst>
          </p:cNvPr>
          <p:cNvSpPr/>
          <p:nvPr/>
        </p:nvSpPr>
        <p:spPr>
          <a:xfrm>
            <a:off x="5495404" y="10916641"/>
            <a:ext cx="3483429" cy="612855"/>
          </a:xfrm>
          <a:prstGeom prst="roundRect">
            <a:avLst>
              <a:gd name="adj" fmla="val 40350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effectLst>
                  <a:glow rad="76200">
                    <a:srgbClr val="0070C0"/>
                  </a:glow>
                </a:effectLst>
              </a:rPr>
              <a:t>医療機関連絡先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759BD8D-F3D5-402B-A9CC-71906C13AE04}"/>
              </a:ext>
            </a:extLst>
          </p:cNvPr>
          <p:cNvSpPr/>
          <p:nvPr/>
        </p:nvSpPr>
        <p:spPr>
          <a:xfrm>
            <a:off x="6128459" y="11723733"/>
            <a:ext cx="4361737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2D8DA268-88D3-4D6E-97EA-8D9683A2833B}"/>
              </a:ext>
            </a:extLst>
          </p:cNvPr>
          <p:cNvSpPr/>
          <p:nvPr/>
        </p:nvSpPr>
        <p:spPr>
          <a:xfrm>
            <a:off x="6128459" y="13230851"/>
            <a:ext cx="4361737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88C48461-A915-4926-A8BB-9DB8B10BB4D2}"/>
              </a:ext>
            </a:extLst>
          </p:cNvPr>
          <p:cNvSpPr/>
          <p:nvPr/>
        </p:nvSpPr>
        <p:spPr>
          <a:xfrm>
            <a:off x="6128459" y="12477292"/>
            <a:ext cx="4361737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DB55400D-A7C7-457A-96D0-89430F3668B3}"/>
              </a:ext>
            </a:extLst>
          </p:cNvPr>
          <p:cNvSpPr/>
          <p:nvPr/>
        </p:nvSpPr>
        <p:spPr>
          <a:xfrm>
            <a:off x="6128459" y="13984410"/>
            <a:ext cx="4361737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9CA0D3D-F9C6-4B88-8196-47090B58A281}"/>
              </a:ext>
            </a:extLst>
          </p:cNvPr>
          <p:cNvSpPr txBox="1"/>
          <p:nvPr/>
        </p:nvSpPr>
        <p:spPr>
          <a:xfrm>
            <a:off x="5415946" y="11884069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名称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63B05F2-40F4-46B9-AED2-4109E6D58F28}"/>
              </a:ext>
            </a:extLst>
          </p:cNvPr>
          <p:cNvSpPr txBox="1"/>
          <p:nvPr/>
        </p:nvSpPr>
        <p:spPr>
          <a:xfrm>
            <a:off x="5415946" y="13447645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名称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DF4C1DAC-0432-43C5-AD1E-1FD719C275C1}"/>
              </a:ext>
            </a:extLst>
          </p:cNvPr>
          <p:cNvSpPr txBox="1"/>
          <p:nvPr/>
        </p:nvSpPr>
        <p:spPr>
          <a:xfrm>
            <a:off x="5415946" y="12659213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TEL</a:t>
            </a:r>
            <a:endParaRPr kumimoji="1" lang="ja-JP" altLang="en-US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04031E55-32C0-45CB-ACF8-9925D877B0B2}"/>
              </a:ext>
            </a:extLst>
          </p:cNvPr>
          <p:cNvSpPr txBox="1"/>
          <p:nvPr/>
        </p:nvSpPr>
        <p:spPr>
          <a:xfrm>
            <a:off x="5415946" y="14133889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TEL</a:t>
            </a:r>
            <a:endParaRPr kumimoji="1" lang="ja-JP" altLang="en-US" dirty="0"/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14393523-1DD0-423E-A925-E709F13D9FD1}"/>
              </a:ext>
            </a:extLst>
          </p:cNvPr>
          <p:cNvSpPr/>
          <p:nvPr/>
        </p:nvSpPr>
        <p:spPr>
          <a:xfrm>
            <a:off x="9151566" y="10892578"/>
            <a:ext cx="1443007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FF0000"/>
                </a:solidFill>
                <a:latin typeface="+mn-ea"/>
              </a:rPr>
              <a:t>救急隊は</a:t>
            </a:r>
            <a:r>
              <a:rPr lang="en-US" altLang="ja-JP" sz="1600" b="1" dirty="0">
                <a:solidFill>
                  <a:srgbClr val="FF0000"/>
                </a:solidFill>
                <a:latin typeface="+mn-ea"/>
              </a:rPr>
              <a:t>119</a:t>
            </a:r>
            <a:endParaRPr lang="ja-JP" altLang="en-US" sz="1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48952291-2F45-4BC3-95C3-EB23C042997E}"/>
              </a:ext>
            </a:extLst>
          </p:cNvPr>
          <p:cNvSpPr/>
          <p:nvPr/>
        </p:nvSpPr>
        <p:spPr>
          <a:xfrm>
            <a:off x="977900" y="11692971"/>
            <a:ext cx="4225796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FE7E010B-960A-4AA1-92D2-4F115D73304E}"/>
              </a:ext>
            </a:extLst>
          </p:cNvPr>
          <p:cNvSpPr/>
          <p:nvPr/>
        </p:nvSpPr>
        <p:spPr>
          <a:xfrm>
            <a:off x="977900" y="13200089"/>
            <a:ext cx="4225796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809DFE61-7D7F-406D-991E-9B57535DF5B9}"/>
              </a:ext>
            </a:extLst>
          </p:cNvPr>
          <p:cNvSpPr/>
          <p:nvPr/>
        </p:nvSpPr>
        <p:spPr>
          <a:xfrm>
            <a:off x="977900" y="12446530"/>
            <a:ext cx="4225796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E2E8A6D4-D6B8-4D6F-AB24-937A26EBE12C}"/>
              </a:ext>
            </a:extLst>
          </p:cNvPr>
          <p:cNvSpPr/>
          <p:nvPr/>
        </p:nvSpPr>
        <p:spPr>
          <a:xfrm>
            <a:off x="977900" y="13953648"/>
            <a:ext cx="4225796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206EA20C-2ED9-47A5-98DC-77092A9EB714}"/>
              </a:ext>
            </a:extLst>
          </p:cNvPr>
          <p:cNvSpPr txBox="1"/>
          <p:nvPr/>
        </p:nvSpPr>
        <p:spPr>
          <a:xfrm>
            <a:off x="129446" y="11853307"/>
            <a:ext cx="133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職氏名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0F812ED4-4B53-415A-8298-98E5C0A719BD}"/>
              </a:ext>
            </a:extLst>
          </p:cNvPr>
          <p:cNvSpPr txBox="1"/>
          <p:nvPr/>
        </p:nvSpPr>
        <p:spPr>
          <a:xfrm>
            <a:off x="129446" y="12628451"/>
            <a:ext cx="13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TEL</a:t>
            </a:r>
            <a:endParaRPr kumimoji="1" lang="ja-JP" altLang="en-US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E0EBF756-1B19-498E-B9F3-0502D1F0D89A}"/>
              </a:ext>
            </a:extLst>
          </p:cNvPr>
          <p:cNvSpPr txBox="1"/>
          <p:nvPr/>
        </p:nvSpPr>
        <p:spPr>
          <a:xfrm>
            <a:off x="129446" y="14103127"/>
            <a:ext cx="13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TEL</a:t>
            </a:r>
            <a:endParaRPr kumimoji="1" lang="ja-JP" altLang="en-US" dirty="0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2252B9EC-0B5E-4B7E-A814-DF220D994052}"/>
              </a:ext>
            </a:extLst>
          </p:cNvPr>
          <p:cNvSpPr txBox="1"/>
          <p:nvPr/>
        </p:nvSpPr>
        <p:spPr>
          <a:xfrm>
            <a:off x="129446" y="13363841"/>
            <a:ext cx="133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職氏名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03159E4-A52B-490B-AB6B-81847C0EB1FE}"/>
              </a:ext>
            </a:extLst>
          </p:cNvPr>
          <p:cNvSpPr/>
          <p:nvPr/>
        </p:nvSpPr>
        <p:spPr>
          <a:xfrm rot="1822535">
            <a:off x="5989227" y="8022184"/>
            <a:ext cx="347003" cy="2088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defTabSz="201588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sz="7055">
              <a:solidFill>
                <a:srgbClr val="123624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C42DE4C2-E12B-446F-9008-76F7A403D84A}"/>
              </a:ext>
            </a:extLst>
          </p:cNvPr>
          <p:cNvSpPr/>
          <p:nvPr/>
        </p:nvSpPr>
        <p:spPr>
          <a:xfrm>
            <a:off x="4819249" y="9268923"/>
            <a:ext cx="2115486" cy="461665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prstClr val="black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よくならない</a:t>
            </a:r>
            <a:endParaRPr lang="en-US" altLang="ja-JP" sz="2400" dirty="0">
              <a:solidFill>
                <a:prstClr val="black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E859701A-8883-42F6-883E-677C1B435F0F}"/>
              </a:ext>
            </a:extLst>
          </p:cNvPr>
          <p:cNvSpPr/>
          <p:nvPr/>
        </p:nvSpPr>
        <p:spPr>
          <a:xfrm>
            <a:off x="3181957" y="8139388"/>
            <a:ext cx="3274584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水分を自力で摂取できない場合</a:t>
            </a:r>
          </a:p>
        </p:txBody>
      </p:sp>
    </p:spTree>
    <p:extLst>
      <p:ext uri="{BB962C8B-B14F-4D97-AF65-F5344CB8AC3E}">
        <p14:creationId xmlns:p14="http://schemas.microsoft.com/office/powerpoint/2010/main" val="1206424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 Semibold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6109</TotalTime>
  <Words>224</Words>
  <Application>Microsoft Office PowerPoint</Application>
  <PresentationFormat>ユーザー設定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</vt:lpstr>
      <vt:lpstr>Arial</vt:lpstr>
      <vt:lpstr>Segoe UI</vt:lpstr>
      <vt:lpstr>Segoe UI Semibold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労災が起きたら死傷病報告 ～2025年1月から電子申請が原則に～</dc:title>
  <dc:creator>Tomo Kusu</dc:creator>
  <cp:lastModifiedBy>寺島 友子</cp:lastModifiedBy>
  <cp:revision>111</cp:revision>
  <cp:lastPrinted>2025-05-13T04:29:52Z</cp:lastPrinted>
  <dcterms:created xsi:type="dcterms:W3CDTF">2025-03-20T12:52:30Z</dcterms:created>
  <dcterms:modified xsi:type="dcterms:W3CDTF">2025-05-13T05:39:35Z</dcterms:modified>
</cp:coreProperties>
</file>